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9" r:id="rId6"/>
    <p:sldId id="290" r:id="rId7"/>
    <p:sldId id="291" r:id="rId8"/>
    <p:sldId id="292" r:id="rId9"/>
    <p:sldId id="293" r:id="rId10"/>
    <p:sldId id="294" r:id="rId11"/>
    <p:sldId id="295" r:id="rId12"/>
    <p:sldId id="302" r:id="rId13"/>
    <p:sldId id="305" r:id="rId14"/>
    <p:sldId id="301" r:id="rId15"/>
    <p:sldId id="286" r:id="rId16"/>
    <p:sldId id="266" r:id="rId17"/>
    <p:sldId id="288" r:id="rId18"/>
    <p:sldId id="306" r:id="rId19"/>
    <p:sldId id="304" r:id="rId20"/>
    <p:sldId id="299" r:id="rId21"/>
    <p:sldId id="303" r:id="rId22"/>
    <p:sldId id="278"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Little" initials="ML" lastIdx="8" clrIdx="0">
    <p:extLst>
      <p:ext uri="{19B8F6BF-5375-455C-9EA6-DF929625EA0E}">
        <p15:presenceInfo xmlns:p15="http://schemas.microsoft.com/office/powerpoint/2012/main" userId="S::mark.little@scouts.ca::ec7ce424-9369-4327-a6b1-def34ec49265" providerId="AD"/>
      </p:ext>
    </p:extLst>
  </p:cmAuthor>
  <p:cmAuthor id="2" name="Jennifer Lee Thomas" initials="JLT" lastIdx="14" clrIdx="1">
    <p:extLst>
      <p:ext uri="{19B8F6BF-5375-455C-9EA6-DF929625EA0E}">
        <p15:presenceInfo xmlns:p15="http://schemas.microsoft.com/office/powerpoint/2012/main" userId="Jennifer Lee Th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149"/>
    <a:srgbClr val="C00000"/>
    <a:srgbClr val="B6B7B6"/>
    <a:srgbClr val="663300"/>
    <a:srgbClr val="800000"/>
    <a:srgbClr val="828488"/>
    <a:srgbClr val="7AA849"/>
    <a:srgbClr val="7DB25B"/>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3878" autoAdjust="0"/>
  </p:normalViewPr>
  <p:slideViewPr>
    <p:cSldViewPr snapToGrid="0">
      <p:cViewPr varScale="1">
        <p:scale>
          <a:sx n="183" d="100"/>
          <a:sy n="183" d="100"/>
        </p:scale>
        <p:origin x="15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23F6ADE-E06E-4BA8-9A31-42B62C09658D}" type="datetimeFigureOut">
              <a:rPr lang="en-CA" smtClean="0"/>
              <a:t>2021-02-16</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0EB8603-A4DD-4DB7-889E-91D465CD43AD}" type="slidenum">
              <a:rPr lang="en-CA" smtClean="0"/>
              <a:t>‹#›</a:t>
            </a:fld>
            <a:endParaRPr lang="en-CA"/>
          </a:p>
        </p:txBody>
      </p:sp>
    </p:spTree>
    <p:extLst>
      <p:ext uri="{BB962C8B-B14F-4D97-AF65-F5344CB8AC3E}">
        <p14:creationId xmlns:p14="http://schemas.microsoft.com/office/powerpoint/2010/main" val="253576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0EB8603-A4DD-4DB7-889E-91D465CD43AD}" type="slidenum">
              <a:rPr lang="en-CA" smtClean="0"/>
              <a:t>1</a:t>
            </a:fld>
            <a:endParaRPr lang="en-CA" dirty="0"/>
          </a:p>
        </p:txBody>
      </p:sp>
    </p:spTree>
    <p:extLst>
      <p:ext uri="{BB962C8B-B14F-4D97-AF65-F5344CB8AC3E}">
        <p14:creationId xmlns:p14="http://schemas.microsoft.com/office/powerpoint/2010/main" val="398429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B8603-A4DD-4DB7-889E-91D465CD43AD}" type="slidenum">
              <a:rPr lang="en-CA" smtClean="0"/>
              <a:t>3</a:t>
            </a:fld>
            <a:endParaRPr lang="en-CA" dirty="0"/>
          </a:p>
        </p:txBody>
      </p:sp>
    </p:spTree>
    <p:extLst>
      <p:ext uri="{BB962C8B-B14F-4D97-AF65-F5344CB8AC3E}">
        <p14:creationId xmlns:p14="http://schemas.microsoft.com/office/powerpoint/2010/main" val="229656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EB8603-A4DD-4DB7-889E-91D465CD43AD}" type="slidenum">
              <a:rPr lang="en-CA" smtClean="0"/>
              <a:t>12</a:t>
            </a:fld>
            <a:endParaRPr lang="en-CA" dirty="0"/>
          </a:p>
        </p:txBody>
      </p:sp>
    </p:spTree>
    <p:extLst>
      <p:ext uri="{BB962C8B-B14F-4D97-AF65-F5344CB8AC3E}">
        <p14:creationId xmlns:p14="http://schemas.microsoft.com/office/powerpoint/2010/main" val="219088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EB8603-A4DD-4DB7-889E-91D465CD43AD}" type="slidenum">
              <a:rPr lang="en-CA" smtClean="0"/>
              <a:t>13</a:t>
            </a:fld>
            <a:endParaRPr lang="en-CA" dirty="0"/>
          </a:p>
        </p:txBody>
      </p:sp>
    </p:spTree>
    <p:extLst>
      <p:ext uri="{BB962C8B-B14F-4D97-AF65-F5344CB8AC3E}">
        <p14:creationId xmlns:p14="http://schemas.microsoft.com/office/powerpoint/2010/main" val="217603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EB8603-A4DD-4DB7-889E-91D465CD43AD}" type="slidenum">
              <a:rPr lang="en-CA" smtClean="0"/>
              <a:t>19</a:t>
            </a:fld>
            <a:endParaRPr lang="en-CA"/>
          </a:p>
        </p:txBody>
      </p:sp>
    </p:spTree>
    <p:extLst>
      <p:ext uri="{BB962C8B-B14F-4D97-AF65-F5344CB8AC3E}">
        <p14:creationId xmlns:p14="http://schemas.microsoft.com/office/powerpoint/2010/main" val="397911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20FE9A6-F907-4D3F-8112-DDD18020F6DF}" type="datetimeFigureOut">
              <a:rPr lang="en-CA" smtClean="0"/>
              <a:t>2021-02-16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336474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20FE9A6-F907-4D3F-8112-DDD18020F6DF}" type="datetimeFigureOut">
              <a:rPr lang="en-CA" smtClean="0"/>
              <a:t>2021-02-16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84451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20FE9A6-F907-4D3F-8112-DDD18020F6DF}" type="datetimeFigureOut">
              <a:rPr lang="en-CA" smtClean="0"/>
              <a:t>2021-02-16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29327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20FE9A6-F907-4D3F-8112-DDD18020F6DF}" type="datetimeFigureOut">
              <a:rPr lang="en-CA" smtClean="0"/>
              <a:t>2021-02-16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100740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0FE9A6-F907-4D3F-8112-DDD18020F6DF}" type="datetimeFigureOut">
              <a:rPr lang="en-CA" smtClean="0"/>
              <a:t>2021-02-16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183238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20FE9A6-F907-4D3F-8112-DDD18020F6DF}" type="datetimeFigureOut">
              <a:rPr lang="en-CA" smtClean="0"/>
              <a:t>2021-02-16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369235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20FE9A6-F907-4D3F-8112-DDD18020F6DF}" type="datetimeFigureOut">
              <a:rPr lang="en-CA" smtClean="0"/>
              <a:t>2021-02-16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420172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20FE9A6-F907-4D3F-8112-DDD18020F6DF}" type="datetimeFigureOut">
              <a:rPr lang="en-CA" smtClean="0"/>
              <a:t>2021-02-16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114258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FE9A6-F907-4D3F-8112-DDD18020F6DF}" type="datetimeFigureOut">
              <a:rPr lang="en-CA" smtClean="0"/>
              <a:t>2021-02-16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344811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0FE9A6-F907-4D3F-8112-DDD18020F6DF}" type="datetimeFigureOut">
              <a:rPr lang="en-CA" smtClean="0"/>
              <a:t>2021-02-16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351248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0FE9A6-F907-4D3F-8112-DDD18020F6DF}" type="datetimeFigureOut">
              <a:rPr lang="en-CA" smtClean="0"/>
              <a:t>2021-02-16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0274FF-A808-4879-ADD7-1E457FC52A03}" type="slidenum">
              <a:rPr lang="en-CA" smtClean="0"/>
              <a:t>‹#›</a:t>
            </a:fld>
            <a:endParaRPr lang="en-CA"/>
          </a:p>
        </p:txBody>
      </p:sp>
    </p:spTree>
    <p:extLst>
      <p:ext uri="{BB962C8B-B14F-4D97-AF65-F5344CB8AC3E}">
        <p14:creationId xmlns:p14="http://schemas.microsoft.com/office/powerpoint/2010/main" val="330993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FE9A6-F907-4D3F-8112-DDD18020F6DF}" type="datetimeFigureOut">
              <a:rPr lang="en-CA" smtClean="0"/>
              <a:t>2021-02-16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274FF-A808-4879-ADD7-1E457FC52A03}" type="slidenum">
              <a:rPr lang="en-CA" smtClean="0"/>
              <a:t>‹#›</a:t>
            </a:fld>
            <a:endParaRPr lang="en-CA"/>
          </a:p>
        </p:txBody>
      </p:sp>
    </p:spTree>
    <p:extLst>
      <p:ext uri="{BB962C8B-B14F-4D97-AF65-F5344CB8AC3E}">
        <p14:creationId xmlns:p14="http://schemas.microsoft.com/office/powerpoint/2010/main" val="47154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www.scouts.ca/safet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scouts.ca/resources/bpp/procedures/volunteer-screening-procedure.html"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scouts.ca/volunteer/overview.html" TargetMode="External"/><Relationship Id="rId13" Type="http://schemas.openxmlformats.org/officeDocument/2006/relationships/hyperlink" Target="https://www.scouts.ca/resources/activity-finder.html" TargetMode="External"/><Relationship Id="rId3" Type="http://schemas.openxmlformats.org/officeDocument/2006/relationships/hyperlink" Target="https://www.scoutshop.ca/" TargetMode="External"/><Relationship Id="rId7" Type="http://schemas.openxmlformats.org/officeDocument/2006/relationships/hyperlink" Target="https://www.scouts.ca/programs/overview.html" TargetMode="External"/><Relationship Id="rId12" Type="http://schemas.openxmlformats.org/officeDocument/2006/relationships/hyperlink" Target="https://www.scouts.ca/programs/canadian-path/personal-achievement-badges/overview.html" TargetMode="External"/><Relationship Id="rId2" Type="http://schemas.openxmlformats.org/officeDocument/2006/relationships/hyperlink" Target="https://www.scouts.ca/donate/overview.html" TargetMode="External"/><Relationship Id="rId1" Type="http://schemas.openxmlformats.org/officeDocument/2006/relationships/slideLayout" Target="../slideLayouts/slideLayout7.xml"/><Relationship Id="rId6" Type="http://schemas.openxmlformats.org/officeDocument/2006/relationships/hyperlink" Target="http://www.scouts.ca/safety/" TargetMode="External"/><Relationship Id="rId11" Type="http://schemas.openxmlformats.org/officeDocument/2006/relationships/hyperlink" Target="https://www.scouts.ca/programs/great-canadian-scouting-adventure/explore.html" TargetMode="External"/><Relationship Id="rId5" Type="http://schemas.openxmlformats.org/officeDocument/2006/relationships/hyperlink" Target="http://www.scouts.ca/program/canadianpath/outdoor-adventure-skills/" TargetMode="External"/><Relationship Id="rId10" Type="http://schemas.openxmlformats.org/officeDocument/2006/relationships/hyperlink" Target="https://www.scouts.ca/programs/scouts-for-sustainability/overview.html" TargetMode="External"/><Relationship Id="rId4" Type="http://schemas.openxmlformats.org/officeDocument/2006/relationships/hyperlink" Target="https://scoutsca.s3.amazonaws.com/2019/01/nswk.pdf" TargetMode="Externa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4AA5C4-0203-A24D-A9F3-A4EE7DB2FA0B}"/>
              </a:ext>
            </a:extLst>
          </p:cNvPr>
          <p:cNvPicPr>
            <a:picLocks noChangeAspect="1"/>
          </p:cNvPicPr>
          <p:nvPr/>
        </p:nvPicPr>
        <p:blipFill rotWithShape="1">
          <a:blip r:embed="rId3"/>
          <a:srcRect l="23309" t="25680" r="11056" b="8370"/>
          <a:stretch/>
        </p:blipFill>
        <p:spPr>
          <a:xfrm>
            <a:off x="0" y="0"/>
            <a:ext cx="12193200" cy="6858000"/>
          </a:xfrm>
          <a:prstGeom prst="rect">
            <a:avLst/>
          </a:prstGeom>
        </p:spPr>
      </p:pic>
      <p:sp>
        <p:nvSpPr>
          <p:cNvPr id="6" name="Rounded Rectangle 5">
            <a:extLst>
              <a:ext uri="{FF2B5EF4-FFF2-40B4-BE49-F238E27FC236}">
                <a16:creationId xmlns:a16="http://schemas.microsoft.com/office/drawing/2014/main" id="{8516783B-ED78-8D4B-84E4-AE88AD69F72B}"/>
              </a:ext>
            </a:extLst>
          </p:cNvPr>
          <p:cNvSpPr/>
          <p:nvPr/>
        </p:nvSpPr>
        <p:spPr>
          <a:xfrm>
            <a:off x="419547" y="1555181"/>
            <a:ext cx="4539728" cy="4116749"/>
          </a:xfrm>
          <a:prstGeom prst="roundRect">
            <a:avLst/>
          </a:prstGeom>
          <a:solidFill>
            <a:srgbClr val="70B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B149"/>
              </a:solidFill>
            </a:endParaRPr>
          </a:p>
        </p:txBody>
      </p:sp>
      <p:sp>
        <p:nvSpPr>
          <p:cNvPr id="2" name="Title 1"/>
          <p:cNvSpPr>
            <a:spLocks noGrp="1"/>
          </p:cNvSpPr>
          <p:nvPr>
            <p:ph type="ctrTitle"/>
          </p:nvPr>
        </p:nvSpPr>
        <p:spPr>
          <a:xfrm>
            <a:off x="-2645407" y="3353852"/>
            <a:ext cx="10695897" cy="1470293"/>
          </a:xfrm>
        </p:spPr>
        <p:txBody>
          <a:bodyPr>
            <a:noAutofit/>
          </a:bodyPr>
          <a:lstStyle/>
          <a:p>
            <a:r>
              <a:rPr lang="en-CA" sz="5400" dirty="0">
                <a:solidFill>
                  <a:schemeClr val="bg1"/>
                </a:solidFill>
                <a:latin typeface="Calibri Light" panose="020F0302020204030204" pitchFamily="34" charset="0"/>
                <a:cs typeface="Calibri Light" panose="020F0302020204030204" pitchFamily="34" charset="0"/>
              </a:rPr>
              <a:t>Welcome to </a:t>
            </a:r>
            <a:br>
              <a:rPr lang="en-CA" sz="5700" b="1" dirty="0">
                <a:solidFill>
                  <a:schemeClr val="bg1"/>
                </a:solidFill>
                <a:latin typeface="Calibri" panose="020F0502020204030204" pitchFamily="34" charset="0"/>
                <a:cs typeface="Calibri" panose="020F0502020204030204" pitchFamily="34" charset="0"/>
              </a:rPr>
            </a:br>
            <a:r>
              <a:rPr lang="en-CA" sz="5900" b="1" dirty="0">
                <a:solidFill>
                  <a:schemeClr val="bg1"/>
                </a:solidFill>
                <a:latin typeface="Calibri" panose="020F0502020204030204" pitchFamily="34" charset="0"/>
                <a:cs typeface="Calibri" panose="020F0502020204030204" pitchFamily="34" charset="0"/>
              </a:rPr>
              <a:t>ADVENTURE</a:t>
            </a:r>
            <a:br>
              <a:rPr lang="en-CA" sz="5400" b="1" dirty="0">
                <a:solidFill>
                  <a:schemeClr val="bg1"/>
                </a:solidFill>
                <a:latin typeface="Calibri" panose="020F0502020204030204" pitchFamily="34" charset="0"/>
                <a:cs typeface="Calibri" panose="020F0502020204030204" pitchFamily="34" charset="0"/>
              </a:rPr>
            </a:br>
            <a:r>
              <a:rPr lang="en-CA" sz="5400" dirty="0">
                <a:solidFill>
                  <a:schemeClr val="bg1"/>
                </a:solidFill>
                <a:latin typeface="Calibri Light" panose="020F0302020204030204" pitchFamily="34" charset="0"/>
                <a:cs typeface="Calibri Light" panose="020F0302020204030204" pitchFamily="34" charset="0"/>
              </a:rPr>
              <a:t>and</a:t>
            </a:r>
            <a:r>
              <a:rPr lang="en-CA" sz="5400" b="1" dirty="0">
                <a:solidFill>
                  <a:schemeClr val="bg1"/>
                </a:solidFill>
                <a:latin typeface="Calibri" panose="020F0502020204030204" pitchFamily="34" charset="0"/>
                <a:cs typeface="Calibri" panose="020F0502020204030204" pitchFamily="34" charset="0"/>
              </a:rPr>
              <a:t> </a:t>
            </a:r>
            <a:r>
              <a:rPr lang="en-CA" sz="5900" b="1" dirty="0">
                <a:solidFill>
                  <a:schemeClr val="bg1"/>
                </a:solidFill>
                <a:latin typeface="Calibri" panose="020F0502020204030204" pitchFamily="34" charset="0"/>
                <a:cs typeface="Calibri" panose="020F0502020204030204" pitchFamily="34" charset="0"/>
              </a:rPr>
              <a:t>FUN</a:t>
            </a:r>
          </a:p>
        </p:txBody>
      </p:sp>
      <p:pic>
        <p:nvPicPr>
          <p:cNvPr id="8" name="Picture 7">
            <a:extLst>
              <a:ext uri="{FF2B5EF4-FFF2-40B4-BE49-F238E27FC236}">
                <a16:creationId xmlns:a16="http://schemas.microsoft.com/office/drawing/2014/main" id="{674A732B-1730-164E-B3E7-6FAC240FF1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92815" y="636804"/>
            <a:ext cx="1619454" cy="1470293"/>
          </a:xfrm>
          <a:prstGeom prst="rect">
            <a:avLst/>
          </a:prstGeom>
        </p:spPr>
      </p:pic>
      <p:sp>
        <p:nvSpPr>
          <p:cNvPr id="3" name="Rectangle 2">
            <a:extLst>
              <a:ext uri="{FF2B5EF4-FFF2-40B4-BE49-F238E27FC236}">
                <a16:creationId xmlns:a16="http://schemas.microsoft.com/office/drawing/2014/main" id="{59372F2A-B9B0-DD45-A77C-AC5109D95FD5}"/>
              </a:ext>
            </a:extLst>
          </p:cNvPr>
          <p:cNvSpPr/>
          <p:nvPr/>
        </p:nvSpPr>
        <p:spPr>
          <a:xfrm>
            <a:off x="1892815" y="4983895"/>
            <a:ext cx="1430007" cy="477054"/>
          </a:xfrm>
          <a:prstGeom prst="rect">
            <a:avLst/>
          </a:prstGeom>
        </p:spPr>
        <p:txBody>
          <a:bodyPr wrap="none">
            <a:spAutoFit/>
          </a:bodyPr>
          <a:lstStyle/>
          <a:p>
            <a:r>
              <a:rPr lang="en-US" sz="2500" b="1" dirty="0">
                <a:solidFill>
                  <a:schemeClr val="bg1"/>
                </a:solidFill>
                <a:latin typeface="Calibri" panose="020F0502020204030204" pitchFamily="34" charset="0"/>
              </a:rPr>
              <a:t>Scouts.ca</a:t>
            </a:r>
            <a:endParaRPr lang="en-US" sz="2500" dirty="0"/>
          </a:p>
        </p:txBody>
      </p:sp>
    </p:spTree>
    <p:extLst>
      <p:ext uri="{BB962C8B-B14F-4D97-AF65-F5344CB8AC3E}">
        <p14:creationId xmlns:p14="http://schemas.microsoft.com/office/powerpoint/2010/main" val="179616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ass&#10;&#10;Description automatically generated">
            <a:extLst>
              <a:ext uri="{FF2B5EF4-FFF2-40B4-BE49-F238E27FC236}">
                <a16:creationId xmlns:a16="http://schemas.microsoft.com/office/drawing/2014/main" id="{1F6E8AC4-679C-2043-9843-84A05766E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68434F9-B9F7-FE4A-8E84-5202335D7DFF}"/>
              </a:ext>
            </a:extLst>
          </p:cNvPr>
          <p:cNvSpPr/>
          <p:nvPr/>
        </p:nvSpPr>
        <p:spPr>
          <a:xfrm>
            <a:off x="6248400" y="152399"/>
            <a:ext cx="5761824" cy="65179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934AE71-F0F6-4C97-A9A6-8747B8A94A43}"/>
              </a:ext>
            </a:extLst>
          </p:cNvPr>
          <p:cNvSpPr txBox="1"/>
          <p:nvPr/>
        </p:nvSpPr>
        <p:spPr>
          <a:xfrm>
            <a:off x="6593771" y="2620960"/>
            <a:ext cx="5363841" cy="707886"/>
          </a:xfrm>
          <a:prstGeom prst="rect">
            <a:avLst/>
          </a:prstGeom>
          <a:noFill/>
        </p:spPr>
        <p:txBody>
          <a:bodyPr wrap="none" rtlCol="0">
            <a:spAutoFit/>
          </a:bodyPr>
          <a:lstStyle/>
          <a:p>
            <a:r>
              <a:rPr lang="en-CA" sz="4000" dirty="0"/>
              <a:t>Scouts for Sustainability </a:t>
            </a:r>
          </a:p>
        </p:txBody>
      </p:sp>
      <p:pic>
        <p:nvPicPr>
          <p:cNvPr id="14" name="Picture 13" descr="A picture containing text&#10;&#10;Description automatically generated">
            <a:extLst>
              <a:ext uri="{FF2B5EF4-FFF2-40B4-BE49-F238E27FC236}">
                <a16:creationId xmlns:a16="http://schemas.microsoft.com/office/drawing/2014/main" id="{06299764-B5CF-BA49-BD5A-C6D019CA8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4892" y="934725"/>
            <a:ext cx="2532836" cy="1500342"/>
          </a:xfrm>
          <a:prstGeom prst="rect">
            <a:avLst/>
          </a:prstGeom>
        </p:spPr>
      </p:pic>
      <p:sp>
        <p:nvSpPr>
          <p:cNvPr id="16" name="TextBox 15">
            <a:extLst>
              <a:ext uri="{FF2B5EF4-FFF2-40B4-BE49-F238E27FC236}">
                <a16:creationId xmlns:a16="http://schemas.microsoft.com/office/drawing/2014/main" id="{93450EC8-78E2-A848-B55D-F80239E39A17}"/>
              </a:ext>
            </a:extLst>
          </p:cNvPr>
          <p:cNvSpPr txBox="1"/>
          <p:nvPr/>
        </p:nvSpPr>
        <p:spPr>
          <a:xfrm>
            <a:off x="6593771" y="3365397"/>
            <a:ext cx="5107549" cy="2737288"/>
          </a:xfrm>
          <a:prstGeom prst="rect">
            <a:avLst/>
          </a:prstGeom>
          <a:noFill/>
        </p:spPr>
        <p:txBody>
          <a:bodyPr wrap="square" rtlCol="0">
            <a:spAutoFit/>
          </a:bodyPr>
          <a:lstStyle/>
          <a:p>
            <a:pPr>
              <a:lnSpc>
                <a:spcPts val="2600"/>
              </a:lnSpc>
            </a:pPr>
            <a:r>
              <a:rPr lang="en-US" sz="2000" dirty="0">
                <a:solidFill>
                  <a:srgbClr val="000000"/>
                </a:solidFill>
                <a:latin typeface="Calibri" panose="020F0502020204030204" pitchFamily="34" charset="0"/>
                <a:cs typeface="Calibri" panose="020F0502020204030204" pitchFamily="34" charset="0"/>
              </a:rPr>
              <a:t>While Scouting youth are already known for leading environmental and social causes to benefit the world around them, in 2019 alone, Scouting youth contributed to thousands of service projects, resulting in many Canadian communities being positively impacted by local Scouting initiatives.</a:t>
            </a:r>
            <a:endParaRPr lang="en-CA" sz="2000" dirty="0">
              <a:latin typeface="Calibri" panose="020F0502020204030204" pitchFamily="34" charset="0"/>
              <a:cs typeface="Calibri" panose="020F0502020204030204" pitchFamily="34" charset="0"/>
            </a:endParaRPr>
          </a:p>
          <a:p>
            <a:pPr>
              <a:lnSpc>
                <a:spcPts val="2600"/>
              </a:lnSpc>
            </a:pPr>
            <a:endParaRPr lang="en-US" dirty="0"/>
          </a:p>
        </p:txBody>
      </p:sp>
      <p:pic>
        <p:nvPicPr>
          <p:cNvPr id="9" name="Picture 8">
            <a:extLst>
              <a:ext uri="{FF2B5EF4-FFF2-40B4-BE49-F238E27FC236}">
                <a16:creationId xmlns:a16="http://schemas.microsoft.com/office/drawing/2014/main" id="{D67E4811-1B84-A543-A49B-B582768AC4CB}"/>
              </a:ext>
            </a:extLst>
          </p:cNvPr>
          <p:cNvPicPr>
            <a:picLocks noChangeAspect="1"/>
          </p:cNvPicPr>
          <p:nvPr/>
        </p:nvPicPr>
        <p:blipFill rotWithShape="1">
          <a:blip r:embed="rId4">
            <a:extLst>
              <a:ext uri="{28A0092B-C50C-407E-A947-70E740481C1C}">
                <a14:useLocalDpi xmlns:a14="http://schemas.microsoft.com/office/drawing/2010/main" val="0"/>
              </a:ext>
            </a:extLst>
          </a:blip>
          <a:srcRect b="16090"/>
          <a:stretch/>
        </p:blipFill>
        <p:spPr>
          <a:xfrm>
            <a:off x="9537483" y="1018746"/>
            <a:ext cx="1709086" cy="1302013"/>
          </a:xfrm>
          <a:prstGeom prst="rect">
            <a:avLst/>
          </a:prstGeom>
        </p:spPr>
      </p:pic>
      <p:sp>
        <p:nvSpPr>
          <p:cNvPr id="11" name="Oval 10">
            <a:extLst>
              <a:ext uri="{FF2B5EF4-FFF2-40B4-BE49-F238E27FC236}">
                <a16:creationId xmlns:a16="http://schemas.microsoft.com/office/drawing/2014/main" id="{CA98817A-517D-884F-9293-A6FFE973C222}"/>
              </a:ext>
            </a:extLst>
          </p:cNvPr>
          <p:cNvSpPr/>
          <p:nvPr/>
        </p:nvSpPr>
        <p:spPr>
          <a:xfrm>
            <a:off x="3132676" y="4006893"/>
            <a:ext cx="2569753" cy="2569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CF0C52F-0A05-5747-80F8-D3F87CDBBF5F}"/>
              </a:ext>
            </a:extLst>
          </p:cNvPr>
          <p:cNvSpPr/>
          <p:nvPr/>
        </p:nvSpPr>
        <p:spPr>
          <a:xfrm>
            <a:off x="3227431" y="4393310"/>
            <a:ext cx="2416383" cy="1923604"/>
          </a:xfrm>
          <a:prstGeom prst="rect">
            <a:avLst/>
          </a:prstGeom>
        </p:spPr>
        <p:txBody>
          <a:bodyPr wrap="square">
            <a:spAutoFit/>
          </a:bodyPr>
          <a:lstStyle/>
          <a:p>
            <a:pPr algn="ctr"/>
            <a:r>
              <a:rPr lang="en-US" sz="1700" b="1" dirty="0">
                <a:solidFill>
                  <a:schemeClr val="bg1"/>
                </a:solidFill>
                <a:latin typeface="Calibri" panose="020F0502020204030204" pitchFamily="34" charset="0"/>
                <a:cs typeface="Calibri" panose="020F0502020204030204" pitchFamily="34" charset="0"/>
              </a:rPr>
              <a:t>Empower youth to </a:t>
            </a:r>
            <a:br>
              <a:rPr lang="en-US" sz="1700" b="1" dirty="0">
                <a:solidFill>
                  <a:schemeClr val="bg1"/>
                </a:solidFill>
                <a:latin typeface="Calibri" panose="020F0502020204030204" pitchFamily="34" charset="0"/>
                <a:cs typeface="Calibri" panose="020F0502020204030204" pitchFamily="34" charset="0"/>
              </a:rPr>
            </a:br>
            <a:r>
              <a:rPr lang="en-US" sz="1700" b="1" dirty="0">
                <a:solidFill>
                  <a:schemeClr val="bg1"/>
                </a:solidFill>
                <a:latin typeface="Calibri" panose="020F0502020204030204" pitchFamily="34" charset="0"/>
                <a:cs typeface="Calibri" panose="020F0502020204030204" pitchFamily="34" charset="0"/>
              </a:rPr>
              <a:t>make a difference</a:t>
            </a:r>
            <a:r>
              <a:rPr lang="en-US" sz="1700" dirty="0">
                <a:solidFill>
                  <a:schemeClr val="bg1"/>
                </a:solidFill>
                <a:latin typeface="Calibri" panose="020F0502020204030204" pitchFamily="34" charset="0"/>
                <a:cs typeface="Calibri" panose="020F0502020204030204" pitchFamily="34" charset="0"/>
              </a:rPr>
              <a:t>, moving from individual actions to collective acts and advocacy for causes affecting their communities.</a:t>
            </a:r>
          </a:p>
        </p:txBody>
      </p:sp>
    </p:spTree>
    <p:extLst>
      <p:ext uri="{BB962C8B-B14F-4D97-AF65-F5344CB8AC3E}">
        <p14:creationId xmlns:p14="http://schemas.microsoft.com/office/powerpoint/2010/main" val="316301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group of people posing for a photo&#10;&#10;Description automatically generated with medium confidence">
            <a:extLst>
              <a:ext uri="{FF2B5EF4-FFF2-40B4-BE49-F238E27FC236}">
                <a16:creationId xmlns:a16="http://schemas.microsoft.com/office/drawing/2014/main" id="{BC4F8A53-4018-E74F-A8B1-70D5B2010C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29" r="5120" b="12338"/>
          <a:stretch/>
        </p:blipFill>
        <p:spPr>
          <a:xfrm>
            <a:off x="370386" y="3540697"/>
            <a:ext cx="3531600" cy="3016800"/>
          </a:xfrm>
          <a:prstGeom prst="rect">
            <a:avLst/>
          </a:prstGeom>
        </p:spPr>
      </p:pic>
      <p:sp>
        <p:nvSpPr>
          <p:cNvPr id="24" name="Rounded Rectangle 23">
            <a:extLst>
              <a:ext uri="{FF2B5EF4-FFF2-40B4-BE49-F238E27FC236}">
                <a16:creationId xmlns:a16="http://schemas.microsoft.com/office/drawing/2014/main" id="{34697528-78E9-8449-A711-8979896FCE43}"/>
              </a:ext>
            </a:extLst>
          </p:cNvPr>
          <p:cNvSpPr/>
          <p:nvPr/>
        </p:nvSpPr>
        <p:spPr>
          <a:xfrm>
            <a:off x="370386" y="253963"/>
            <a:ext cx="3543356" cy="2988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58267DC-B3B3-B94B-A0AD-0D084E53F15C}"/>
              </a:ext>
            </a:extLst>
          </p:cNvPr>
          <p:cNvPicPr>
            <a:picLocks noChangeAspect="1"/>
          </p:cNvPicPr>
          <p:nvPr/>
        </p:nvPicPr>
        <p:blipFill>
          <a:blip r:embed="rId3"/>
          <a:stretch>
            <a:fillRect/>
          </a:stretch>
        </p:blipFill>
        <p:spPr>
          <a:xfrm>
            <a:off x="415925" y="762569"/>
            <a:ext cx="3531601" cy="2094537"/>
          </a:xfrm>
          <a:prstGeom prst="rect">
            <a:avLst/>
          </a:prstGeom>
        </p:spPr>
      </p:pic>
      <p:sp>
        <p:nvSpPr>
          <p:cNvPr id="12" name="Rectangle 11">
            <a:extLst>
              <a:ext uri="{FF2B5EF4-FFF2-40B4-BE49-F238E27FC236}">
                <a16:creationId xmlns:a16="http://schemas.microsoft.com/office/drawing/2014/main" id="{C8588365-4877-BB45-B687-1643CE6BC21A}"/>
              </a:ext>
            </a:extLst>
          </p:cNvPr>
          <p:cNvSpPr/>
          <p:nvPr/>
        </p:nvSpPr>
        <p:spPr>
          <a:xfrm>
            <a:off x="4237058" y="253963"/>
            <a:ext cx="3717886" cy="2988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5B56A85-2271-2A47-B1A4-879005B6B12A}"/>
              </a:ext>
            </a:extLst>
          </p:cNvPr>
          <p:cNvSpPr/>
          <p:nvPr/>
        </p:nvSpPr>
        <p:spPr>
          <a:xfrm>
            <a:off x="8276009" y="253962"/>
            <a:ext cx="3532724" cy="2988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BD85249-83D6-0F4D-A892-ADEFAA233FD8}"/>
              </a:ext>
            </a:extLst>
          </p:cNvPr>
          <p:cNvSpPr/>
          <p:nvPr/>
        </p:nvSpPr>
        <p:spPr>
          <a:xfrm>
            <a:off x="4237058" y="3541426"/>
            <a:ext cx="3717886" cy="30153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67556" y="620498"/>
            <a:ext cx="3251087" cy="2185214"/>
          </a:xfrm>
          <a:prstGeom prst="rect">
            <a:avLst/>
          </a:prstGeom>
          <a:noFill/>
        </p:spPr>
        <p:txBody>
          <a:bodyPr wrap="square" rtlCol="0">
            <a:spAutoFit/>
          </a:bodyPr>
          <a:lstStyle/>
          <a:p>
            <a:r>
              <a:rPr lang="en-CA" sz="3400" dirty="0">
                <a:solidFill>
                  <a:schemeClr val="bg1"/>
                </a:solidFill>
              </a:rPr>
              <a:t>Unique Opportunities For Scouting Youth</a:t>
            </a:r>
          </a:p>
        </p:txBody>
      </p:sp>
      <p:sp>
        <p:nvSpPr>
          <p:cNvPr id="9" name="TextBox 8">
            <a:extLst>
              <a:ext uri="{FF2B5EF4-FFF2-40B4-BE49-F238E27FC236}">
                <a16:creationId xmlns:a16="http://schemas.microsoft.com/office/drawing/2014/main" id="{A6A9B62A-E545-4BB3-B0FD-BA2ED3255FB2}"/>
              </a:ext>
            </a:extLst>
          </p:cNvPr>
          <p:cNvSpPr txBox="1"/>
          <p:nvPr/>
        </p:nvSpPr>
        <p:spPr>
          <a:xfrm>
            <a:off x="4381392" y="3632181"/>
            <a:ext cx="3426177" cy="2308324"/>
          </a:xfrm>
          <a:prstGeom prst="rect">
            <a:avLst/>
          </a:prstGeom>
          <a:noFill/>
        </p:spPr>
        <p:txBody>
          <a:bodyPr wrap="square" rtlCol="0">
            <a:spAutoFit/>
          </a:bodyPr>
          <a:lstStyle/>
          <a:p>
            <a:pPr algn="ctr">
              <a:spcAft>
                <a:spcPts val="600"/>
              </a:spcAft>
            </a:pPr>
            <a:r>
              <a:rPr lang="en-CA" sz="2000" b="1" dirty="0">
                <a:solidFill>
                  <a:srgbClr val="0070C0"/>
                </a:solidFill>
              </a:rPr>
              <a:t>International experiences</a:t>
            </a:r>
          </a:p>
          <a:p>
            <a:r>
              <a:rPr lang="en-CA" sz="1700" dirty="0"/>
              <a:t>Scouting is a worldwide movement and ScoutsAbroad is a way for every member of Scouts Canada to get out into the world. Through the different sections of this program, everyone will develop an understanding of the world and their place in it. </a:t>
            </a:r>
          </a:p>
        </p:txBody>
      </p:sp>
      <p:sp>
        <p:nvSpPr>
          <p:cNvPr id="4" name="TextBox 3">
            <a:extLst>
              <a:ext uri="{FF2B5EF4-FFF2-40B4-BE49-F238E27FC236}">
                <a16:creationId xmlns:a16="http://schemas.microsoft.com/office/drawing/2014/main" id="{823B683A-68CD-4F6C-9BFB-93163C48B9A1}"/>
              </a:ext>
            </a:extLst>
          </p:cNvPr>
          <p:cNvSpPr txBox="1"/>
          <p:nvPr/>
        </p:nvSpPr>
        <p:spPr>
          <a:xfrm>
            <a:off x="8379515" y="1333527"/>
            <a:ext cx="3442099" cy="1923604"/>
          </a:xfrm>
          <a:prstGeom prst="rect">
            <a:avLst/>
          </a:prstGeom>
          <a:noFill/>
        </p:spPr>
        <p:txBody>
          <a:bodyPr wrap="square" rtlCol="0">
            <a:spAutoFit/>
          </a:bodyPr>
          <a:lstStyle/>
          <a:p>
            <a:r>
              <a:rPr lang="en-US" sz="1650" b="0" i="0" dirty="0">
                <a:solidFill>
                  <a:srgbClr val="000000"/>
                </a:solidFill>
                <a:effectLst/>
                <a:latin typeface="Calibri" panose="020F0502020204030204" pitchFamily="34" charset="0"/>
                <a:cs typeface="Calibri" panose="020F0502020204030204" pitchFamily="34" charset="0"/>
              </a:rPr>
              <a:t>A challenge program of activities for youth between the ages of 14 and 25. </a:t>
            </a:r>
            <a:r>
              <a:rPr lang="en-US" sz="1650" dirty="0">
                <a:solidFill>
                  <a:srgbClr val="000000"/>
                </a:solidFill>
                <a:latin typeface="Calibri" panose="020F0502020204030204" pitchFamily="34" charset="0"/>
                <a:cs typeface="Calibri" panose="020F0502020204030204" pitchFamily="34" charset="0"/>
              </a:rPr>
              <a:t>T</a:t>
            </a:r>
            <a:r>
              <a:rPr lang="en-US" sz="1650" b="0" i="0" dirty="0">
                <a:solidFill>
                  <a:srgbClr val="000000"/>
                </a:solidFill>
                <a:effectLst/>
                <a:latin typeface="Calibri" panose="020F0502020204030204" pitchFamily="34" charset="0"/>
                <a:cs typeface="Calibri" panose="020F0502020204030204" pitchFamily="34" charset="0"/>
              </a:rPr>
              <a:t>he Award is an accomplishment that is widely recognized and highly regarded—it can be an outstanding addition to your resume or to a postsecondary application!</a:t>
            </a:r>
            <a:endParaRPr lang="en-CA" sz="1650" dirty="0">
              <a:latin typeface="Calibri" panose="020F0502020204030204" pitchFamily="34" charset="0"/>
              <a:cs typeface="Calibri" panose="020F0502020204030204" pitchFamily="34" charset="0"/>
            </a:endParaRPr>
          </a:p>
        </p:txBody>
      </p:sp>
      <p:pic>
        <p:nvPicPr>
          <p:cNvPr id="23" name="Picture 22" descr="A group of people working in a field&#10;&#10;Description automatically generated with low confidence">
            <a:extLst>
              <a:ext uri="{FF2B5EF4-FFF2-40B4-BE49-F238E27FC236}">
                <a16:creationId xmlns:a16="http://schemas.microsoft.com/office/drawing/2014/main" id="{CE6EE9CF-FDCE-8649-837C-FCC5479AD8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61" t="8852" r="15680" b="12592"/>
          <a:stretch/>
        </p:blipFill>
        <p:spPr>
          <a:xfrm>
            <a:off x="8276009" y="3541425"/>
            <a:ext cx="3531600" cy="3024951"/>
          </a:xfrm>
          <a:prstGeom prst="rect">
            <a:avLst/>
          </a:prstGeom>
        </p:spPr>
      </p:pic>
      <p:pic>
        <p:nvPicPr>
          <p:cNvPr id="28" name="Picture 27" descr="Graphical user interface&#10;&#10;Description automatically generated with low confidence">
            <a:extLst>
              <a:ext uri="{FF2B5EF4-FFF2-40B4-BE49-F238E27FC236}">
                <a16:creationId xmlns:a16="http://schemas.microsoft.com/office/drawing/2014/main" id="{3A84BABD-AD58-FE49-A742-4F763CE28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7488" y="397509"/>
            <a:ext cx="2869765" cy="866909"/>
          </a:xfrm>
          <a:prstGeom prst="rect">
            <a:avLst/>
          </a:prstGeom>
        </p:spPr>
      </p:pic>
      <p:sp>
        <p:nvSpPr>
          <p:cNvPr id="20" name="TextBox 19">
            <a:extLst>
              <a:ext uri="{FF2B5EF4-FFF2-40B4-BE49-F238E27FC236}">
                <a16:creationId xmlns:a16="http://schemas.microsoft.com/office/drawing/2014/main" id="{0560413B-D79D-C243-867E-1A3DA5C5DE2A}"/>
              </a:ext>
            </a:extLst>
          </p:cNvPr>
          <p:cNvSpPr txBox="1"/>
          <p:nvPr/>
        </p:nvSpPr>
        <p:spPr>
          <a:xfrm>
            <a:off x="4381392" y="705137"/>
            <a:ext cx="3426177" cy="2046714"/>
          </a:xfrm>
          <a:prstGeom prst="rect">
            <a:avLst/>
          </a:prstGeom>
          <a:noFill/>
        </p:spPr>
        <p:txBody>
          <a:bodyPr wrap="square" rtlCol="0">
            <a:spAutoFit/>
          </a:bodyPr>
          <a:lstStyle/>
          <a:p>
            <a:pPr algn="ctr">
              <a:spcAft>
                <a:spcPts val="600"/>
              </a:spcAft>
            </a:pPr>
            <a:r>
              <a:rPr lang="en-CA" sz="2000" b="1" dirty="0">
                <a:solidFill>
                  <a:srgbClr val="0070C0"/>
                </a:solidFill>
              </a:rPr>
              <a:t>Youth Leadership experience</a:t>
            </a:r>
          </a:p>
          <a:p>
            <a:r>
              <a:rPr lang="en-CA" sz="1700" dirty="0"/>
              <a:t>On each level of Scouting, from Group to National, we hold openings for youth commissioners. The important job of these well chosen young leaders is to be the voice of the youth. </a:t>
            </a:r>
          </a:p>
        </p:txBody>
      </p:sp>
      <p:pic>
        <p:nvPicPr>
          <p:cNvPr id="26" name="Picture 25">
            <a:extLst>
              <a:ext uri="{FF2B5EF4-FFF2-40B4-BE49-F238E27FC236}">
                <a16:creationId xmlns:a16="http://schemas.microsoft.com/office/drawing/2014/main" id="{BB91B9BD-4D87-E445-BA63-82C795E302DC}"/>
              </a:ext>
            </a:extLst>
          </p:cNvPr>
          <p:cNvPicPr>
            <a:picLocks noChangeAspect="1"/>
          </p:cNvPicPr>
          <p:nvPr/>
        </p:nvPicPr>
        <p:blipFill rotWithShape="1">
          <a:blip r:embed="rId6">
            <a:extLst>
              <a:ext uri="{28A0092B-C50C-407E-A947-70E740481C1C}">
                <a14:useLocalDpi xmlns:a14="http://schemas.microsoft.com/office/drawing/2010/main" val="0"/>
              </a:ext>
            </a:extLst>
          </a:blip>
          <a:srcRect b="16090"/>
          <a:stretch/>
        </p:blipFill>
        <p:spPr>
          <a:xfrm>
            <a:off x="10687074" y="5618299"/>
            <a:ext cx="1323150" cy="1008000"/>
          </a:xfrm>
          <a:prstGeom prst="rect">
            <a:avLst/>
          </a:prstGeom>
        </p:spPr>
      </p:pic>
    </p:spTree>
    <p:extLst>
      <p:ext uri="{BB962C8B-B14F-4D97-AF65-F5344CB8AC3E}">
        <p14:creationId xmlns:p14="http://schemas.microsoft.com/office/powerpoint/2010/main" val="318269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7EBAEF8-F924-7B40-A75B-9030D369A9BF}"/>
              </a:ext>
            </a:extLst>
          </p:cNvPr>
          <p:cNvSpPr/>
          <p:nvPr/>
        </p:nvSpPr>
        <p:spPr>
          <a:xfrm>
            <a:off x="860756" y="1288505"/>
            <a:ext cx="3305908" cy="3865833"/>
          </a:xfrm>
          <a:prstGeom prst="roundRect">
            <a:avLst/>
          </a:prstGeom>
          <a:solidFill>
            <a:srgbClr val="70B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7FB43890-4862-214B-9D5E-08B1FFD443B1}"/>
              </a:ext>
            </a:extLst>
          </p:cNvPr>
          <p:cNvSpPr/>
          <p:nvPr/>
        </p:nvSpPr>
        <p:spPr>
          <a:xfrm>
            <a:off x="4433950" y="1288505"/>
            <a:ext cx="3305908" cy="3865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D85E2607-ABE1-D34D-BD05-135AF2FAF030}"/>
              </a:ext>
            </a:extLst>
          </p:cNvPr>
          <p:cNvSpPr/>
          <p:nvPr/>
        </p:nvSpPr>
        <p:spPr>
          <a:xfrm>
            <a:off x="8063415" y="1288505"/>
            <a:ext cx="3305908" cy="386583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191657" y="472419"/>
            <a:ext cx="7808686" cy="615553"/>
          </a:xfrm>
          <a:prstGeom prst="rect">
            <a:avLst/>
          </a:prstGeom>
          <a:noFill/>
        </p:spPr>
        <p:txBody>
          <a:bodyPr wrap="square" rtlCol="0">
            <a:spAutoFit/>
          </a:bodyPr>
          <a:lstStyle/>
          <a:p>
            <a:pPr algn="ctr"/>
            <a:r>
              <a:rPr lang="en-CA" sz="3400" dirty="0">
                <a:solidFill>
                  <a:srgbClr val="C00000"/>
                </a:solidFill>
              </a:rPr>
              <a:t>Our Culture of Safety—</a:t>
            </a:r>
            <a:r>
              <a:rPr lang="en-CA" sz="3400" dirty="0">
                <a:solidFill>
                  <a:srgbClr val="0070C0"/>
                </a:solidFill>
                <a:hlinkClick r:id="rId3">
                  <a:extLst>
                    <a:ext uri="{A12FA001-AC4F-418D-AE19-62706E023703}">
                      <ahyp:hlinkClr xmlns:ahyp="http://schemas.microsoft.com/office/drawing/2018/hyperlinkcolor" val="tx"/>
                    </a:ext>
                  </a:extLst>
                </a:hlinkClick>
              </a:rPr>
              <a:t>Scouts.ca/Safety</a:t>
            </a:r>
            <a:endParaRPr lang="en-CA" sz="3400" dirty="0">
              <a:solidFill>
                <a:srgbClr val="0070C0"/>
              </a:solidFill>
            </a:endParaRPr>
          </a:p>
        </p:txBody>
      </p:sp>
      <p:sp>
        <p:nvSpPr>
          <p:cNvPr id="13" name="TextBox 12"/>
          <p:cNvSpPr txBox="1"/>
          <p:nvPr/>
        </p:nvSpPr>
        <p:spPr>
          <a:xfrm>
            <a:off x="8327628" y="1999322"/>
            <a:ext cx="2756084" cy="2939266"/>
          </a:xfrm>
          <a:prstGeom prst="rect">
            <a:avLst/>
          </a:prstGeom>
          <a:noFill/>
          <a:ln>
            <a:solidFill>
              <a:srgbClr val="C00000"/>
            </a:solidFill>
          </a:ln>
        </p:spPr>
        <p:txBody>
          <a:bodyPr wrap="square" rtlCol="0">
            <a:spAutoFit/>
          </a:bodyPr>
          <a:lstStyle/>
          <a:p>
            <a:pPr>
              <a:spcAft>
                <a:spcPts val="600"/>
              </a:spcAft>
            </a:pPr>
            <a:r>
              <a:rPr lang="en-CA" sz="2000" dirty="0">
                <a:solidFill>
                  <a:schemeClr val="bg1"/>
                </a:solidFill>
              </a:rPr>
              <a:t>Troop age youth can learn and earn “permits” to safely use:</a:t>
            </a:r>
          </a:p>
          <a:p>
            <a:pPr marL="285750" indent="-285750">
              <a:buFont typeface="Arial" panose="020B0604020202020204" pitchFamily="34" charset="0"/>
              <a:buChar char="•"/>
            </a:pPr>
            <a:r>
              <a:rPr lang="en-CA" sz="2000" dirty="0">
                <a:solidFill>
                  <a:schemeClr val="bg1"/>
                </a:solidFill>
              </a:rPr>
              <a:t>Match and fire</a:t>
            </a:r>
          </a:p>
          <a:p>
            <a:pPr marL="285750" indent="-285750">
              <a:buFont typeface="Arial" panose="020B0604020202020204" pitchFamily="34" charset="0"/>
              <a:buChar char="•"/>
            </a:pPr>
            <a:r>
              <a:rPr lang="en-CA" sz="2000" dirty="0">
                <a:solidFill>
                  <a:schemeClr val="bg1"/>
                </a:solidFill>
              </a:rPr>
              <a:t>Axe and saw</a:t>
            </a:r>
          </a:p>
          <a:p>
            <a:pPr marL="285750" indent="-285750">
              <a:buFont typeface="Arial" panose="020B0604020202020204" pitchFamily="34" charset="0"/>
              <a:buChar char="•"/>
            </a:pPr>
            <a:r>
              <a:rPr lang="en-CA" sz="2000" dirty="0">
                <a:solidFill>
                  <a:schemeClr val="bg1"/>
                </a:solidFill>
              </a:rPr>
              <a:t>Stoves and lanterns</a:t>
            </a:r>
          </a:p>
          <a:p>
            <a:pPr marL="285750" indent="-285750">
              <a:buFont typeface="Arial" panose="020B0604020202020204" pitchFamily="34" charset="0"/>
              <a:buChar char="•"/>
            </a:pPr>
            <a:r>
              <a:rPr lang="en-CA" sz="2000" dirty="0">
                <a:solidFill>
                  <a:schemeClr val="bg1"/>
                </a:solidFill>
              </a:rPr>
              <a:t>Knife safety</a:t>
            </a:r>
          </a:p>
          <a:p>
            <a:pPr marL="285750" indent="-285750">
              <a:buFont typeface="Arial" panose="020B0604020202020204" pitchFamily="34" charset="0"/>
              <a:buChar char="•"/>
            </a:pPr>
            <a:endParaRPr lang="en-CA" sz="2000" dirty="0">
              <a:solidFill>
                <a:schemeClr val="bg1"/>
              </a:solidFill>
            </a:endParaRPr>
          </a:p>
          <a:p>
            <a:endParaRPr lang="en-CA" sz="2000" dirty="0">
              <a:solidFill>
                <a:schemeClr val="bg1"/>
              </a:solidFill>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9104134" y="4391223"/>
            <a:ext cx="1323150" cy="13430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79921" y="1996439"/>
            <a:ext cx="3305908" cy="3016210"/>
          </a:xfrm>
          <a:prstGeom prst="rect">
            <a:avLst/>
          </a:prstGeom>
          <a:noFill/>
          <a:ln>
            <a:noFill/>
          </a:ln>
        </p:spPr>
        <p:txBody>
          <a:bodyPr wrap="square" rtlCol="0">
            <a:spAutoFit/>
          </a:bodyPr>
          <a:lstStyle/>
          <a:p>
            <a:pPr>
              <a:spcAft>
                <a:spcPts val="1200"/>
              </a:spcAft>
            </a:pPr>
            <a:r>
              <a:rPr lang="en-CA" sz="2000" dirty="0">
                <a:solidFill>
                  <a:schemeClr val="bg1"/>
                </a:solidFill>
              </a:rPr>
              <a:t>We have a department at </a:t>
            </a:r>
            <a:br>
              <a:rPr lang="en-CA" sz="2000" dirty="0">
                <a:solidFill>
                  <a:schemeClr val="bg1"/>
                </a:solidFill>
              </a:rPr>
            </a:br>
            <a:r>
              <a:rPr lang="en-CA" sz="2000" dirty="0">
                <a:solidFill>
                  <a:schemeClr val="bg1"/>
                </a:solidFill>
              </a:rPr>
              <a:t>our national office which is specifically dedicated to </a:t>
            </a:r>
            <a:br>
              <a:rPr lang="en-CA" sz="2000" dirty="0">
                <a:solidFill>
                  <a:schemeClr val="bg1"/>
                </a:solidFill>
              </a:rPr>
            </a:br>
            <a:r>
              <a:rPr lang="en-CA" sz="2000" dirty="0">
                <a:solidFill>
                  <a:schemeClr val="bg1"/>
                </a:solidFill>
              </a:rPr>
              <a:t>Safe Scouting. </a:t>
            </a:r>
          </a:p>
          <a:p>
            <a:pPr>
              <a:spcAft>
                <a:spcPts val="1200"/>
              </a:spcAft>
            </a:pPr>
            <a:r>
              <a:rPr lang="en-CA" sz="2000" dirty="0">
                <a:solidFill>
                  <a:schemeClr val="bg1"/>
                </a:solidFill>
              </a:rPr>
              <a:t>Safe Scouting guides volunteers and staff through Safety reviews anytime a complaint, concern or incident is reported.</a:t>
            </a:r>
          </a:p>
        </p:txBody>
      </p:sp>
      <p:sp>
        <p:nvSpPr>
          <p:cNvPr id="16" name="TextBox 15"/>
          <p:cNvSpPr txBox="1"/>
          <p:nvPr/>
        </p:nvSpPr>
        <p:spPr>
          <a:xfrm>
            <a:off x="1055372" y="2153210"/>
            <a:ext cx="2868121" cy="2246769"/>
          </a:xfrm>
          <a:prstGeom prst="rect">
            <a:avLst/>
          </a:prstGeom>
          <a:noFill/>
          <a:ln>
            <a:noFill/>
          </a:ln>
        </p:spPr>
        <p:txBody>
          <a:bodyPr wrap="square" rtlCol="0">
            <a:spAutoFit/>
          </a:bodyPr>
          <a:lstStyle/>
          <a:p>
            <a:pPr marL="285750" indent="-285750">
              <a:buFont typeface="Arial" panose="020B0604020202020204" pitchFamily="34" charset="0"/>
              <a:buChar char="•"/>
            </a:pPr>
            <a:r>
              <a:rPr lang="en-CA" sz="2000" dirty="0">
                <a:solidFill>
                  <a:schemeClr val="bg1"/>
                </a:solidFill>
              </a:rPr>
              <a:t>Ratio—the youth to adult ratio is 8:1 for Beavers Cubs and Scouts.</a:t>
            </a:r>
          </a:p>
          <a:p>
            <a:pPr marL="285750" indent="-285750">
              <a:buFont typeface="Arial" panose="020B0604020202020204" pitchFamily="34" charset="0"/>
              <a:buChar char="•"/>
            </a:pPr>
            <a:r>
              <a:rPr lang="en-CA" sz="2000" dirty="0">
                <a:solidFill>
                  <a:schemeClr val="bg1"/>
                </a:solidFill>
              </a:rPr>
              <a:t>There must always be </a:t>
            </a:r>
            <a:r>
              <a:rPr lang="en-CA" sz="2000" b="1" i="1" dirty="0">
                <a:solidFill>
                  <a:schemeClr val="bg1"/>
                </a:solidFill>
              </a:rPr>
              <a:t>2 Scouters </a:t>
            </a:r>
            <a:r>
              <a:rPr lang="en-CA" sz="2000" dirty="0">
                <a:solidFill>
                  <a:schemeClr val="bg1"/>
                </a:solidFill>
              </a:rPr>
              <a:t>present with youth at all times. </a:t>
            </a:r>
          </a:p>
        </p:txBody>
      </p:sp>
      <p:sp>
        <p:nvSpPr>
          <p:cNvPr id="2" name="TextBox 1"/>
          <p:cNvSpPr txBox="1"/>
          <p:nvPr/>
        </p:nvSpPr>
        <p:spPr>
          <a:xfrm>
            <a:off x="1525258" y="5690805"/>
            <a:ext cx="9123291" cy="707886"/>
          </a:xfrm>
          <a:prstGeom prst="rect">
            <a:avLst/>
          </a:prstGeom>
          <a:noFill/>
          <a:ln>
            <a:noFill/>
          </a:ln>
        </p:spPr>
        <p:txBody>
          <a:bodyPr wrap="square" rtlCol="0">
            <a:spAutoFit/>
          </a:bodyPr>
          <a:lstStyle/>
          <a:p>
            <a:pPr algn="ctr"/>
            <a:r>
              <a:rPr lang="en-US" sz="2000" b="1" dirty="0"/>
              <a:t>Speak to your Section Scouters or Group Commissioner </a:t>
            </a:r>
            <a:br>
              <a:rPr lang="en-US" sz="2000" b="1" dirty="0"/>
            </a:br>
            <a:r>
              <a:rPr lang="en-US" sz="2000" b="1" dirty="0"/>
              <a:t>if you need to report an incident or have a concern.</a:t>
            </a:r>
          </a:p>
        </p:txBody>
      </p:sp>
      <p:sp>
        <p:nvSpPr>
          <p:cNvPr id="3" name="Rectangle 2">
            <a:extLst>
              <a:ext uri="{FF2B5EF4-FFF2-40B4-BE49-F238E27FC236}">
                <a16:creationId xmlns:a16="http://schemas.microsoft.com/office/drawing/2014/main" id="{2BBECB60-8171-5F4F-A6A4-BA6F0E437E84}"/>
              </a:ext>
            </a:extLst>
          </p:cNvPr>
          <p:cNvSpPr/>
          <p:nvPr/>
        </p:nvSpPr>
        <p:spPr>
          <a:xfrm>
            <a:off x="1564155" y="1475054"/>
            <a:ext cx="1899110" cy="707886"/>
          </a:xfrm>
          <a:prstGeom prst="rect">
            <a:avLst/>
          </a:prstGeom>
        </p:spPr>
        <p:txBody>
          <a:bodyPr wrap="none">
            <a:spAutoFit/>
          </a:bodyPr>
          <a:lstStyle/>
          <a:p>
            <a:pPr algn="ctr"/>
            <a:r>
              <a:rPr lang="en-CA" sz="2000" b="1" dirty="0">
                <a:solidFill>
                  <a:schemeClr val="bg1"/>
                </a:solidFill>
              </a:rPr>
              <a:t>Safe and happy </a:t>
            </a:r>
            <a:br>
              <a:rPr lang="en-CA" sz="2000" b="1" dirty="0">
                <a:solidFill>
                  <a:schemeClr val="bg1"/>
                </a:solidFill>
              </a:rPr>
            </a:br>
            <a:r>
              <a:rPr lang="en-CA" sz="2000" b="1" dirty="0">
                <a:solidFill>
                  <a:schemeClr val="bg1"/>
                </a:solidFill>
              </a:rPr>
              <a:t>activities</a:t>
            </a:r>
          </a:p>
        </p:txBody>
      </p:sp>
      <p:sp>
        <p:nvSpPr>
          <p:cNvPr id="5" name="Rectangle 4">
            <a:extLst>
              <a:ext uri="{FF2B5EF4-FFF2-40B4-BE49-F238E27FC236}">
                <a16:creationId xmlns:a16="http://schemas.microsoft.com/office/drawing/2014/main" id="{0F9F83AF-E590-F548-A1BF-E85CB55AC1A0}"/>
              </a:ext>
            </a:extLst>
          </p:cNvPr>
          <p:cNvSpPr/>
          <p:nvPr/>
        </p:nvSpPr>
        <p:spPr>
          <a:xfrm>
            <a:off x="5290683" y="1454641"/>
            <a:ext cx="1610634" cy="400110"/>
          </a:xfrm>
          <a:prstGeom prst="rect">
            <a:avLst/>
          </a:prstGeom>
        </p:spPr>
        <p:txBody>
          <a:bodyPr wrap="none">
            <a:spAutoFit/>
          </a:bodyPr>
          <a:lstStyle/>
          <a:p>
            <a:pPr algn="ctr"/>
            <a:r>
              <a:rPr lang="en-CA" sz="2000" b="1" dirty="0">
                <a:solidFill>
                  <a:schemeClr val="bg1"/>
                </a:solidFill>
              </a:rPr>
              <a:t>Safe Scouting</a:t>
            </a:r>
          </a:p>
        </p:txBody>
      </p:sp>
      <p:sp>
        <p:nvSpPr>
          <p:cNvPr id="6" name="Rectangle 5">
            <a:extLst>
              <a:ext uri="{FF2B5EF4-FFF2-40B4-BE49-F238E27FC236}">
                <a16:creationId xmlns:a16="http://schemas.microsoft.com/office/drawing/2014/main" id="{54B1A063-A4A5-E145-ACF7-43B9599BE7C5}"/>
              </a:ext>
            </a:extLst>
          </p:cNvPr>
          <p:cNvSpPr/>
          <p:nvPr/>
        </p:nvSpPr>
        <p:spPr>
          <a:xfrm>
            <a:off x="8514029" y="1475054"/>
            <a:ext cx="2383281" cy="400110"/>
          </a:xfrm>
          <a:prstGeom prst="rect">
            <a:avLst/>
          </a:prstGeom>
        </p:spPr>
        <p:txBody>
          <a:bodyPr wrap="none">
            <a:spAutoFit/>
          </a:bodyPr>
          <a:lstStyle/>
          <a:p>
            <a:pPr algn="ctr"/>
            <a:r>
              <a:rPr lang="en-CA" sz="2000" b="1" dirty="0">
                <a:solidFill>
                  <a:schemeClr val="bg1"/>
                </a:solidFill>
              </a:rPr>
              <a:t>Youth “tool” permits</a:t>
            </a:r>
          </a:p>
        </p:txBody>
      </p:sp>
      <p:pic>
        <p:nvPicPr>
          <p:cNvPr id="19" name="Picture 18">
            <a:extLst>
              <a:ext uri="{FF2B5EF4-FFF2-40B4-BE49-F238E27FC236}">
                <a16:creationId xmlns:a16="http://schemas.microsoft.com/office/drawing/2014/main" id="{EE9BF0A0-4682-DD44-B211-9F211C8407D5}"/>
              </a:ext>
            </a:extLst>
          </p:cNvPr>
          <p:cNvPicPr>
            <a:picLocks noChangeAspect="1"/>
          </p:cNvPicPr>
          <p:nvPr/>
        </p:nvPicPr>
        <p:blipFill rotWithShape="1">
          <a:blip r:embed="rId5">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378494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477B09-0248-E849-B6A5-11C3CAD5A7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6DFCBCE-B609-9542-8382-CA5E50CA6B38}"/>
              </a:ext>
            </a:extLst>
          </p:cNvPr>
          <p:cNvSpPr/>
          <p:nvPr/>
        </p:nvSpPr>
        <p:spPr>
          <a:xfrm>
            <a:off x="8123583" y="0"/>
            <a:ext cx="4068417" cy="6858000"/>
          </a:xfrm>
          <a:prstGeom prst="rect">
            <a:avLst/>
          </a:prstGeom>
          <a:solidFill>
            <a:srgbClr val="70B1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396537" y="2994205"/>
            <a:ext cx="3500735" cy="2246769"/>
          </a:xfrm>
          <a:prstGeom prst="rect">
            <a:avLst/>
          </a:prstGeom>
          <a:noFill/>
        </p:spPr>
        <p:txBody>
          <a:bodyPr wrap="square" rtlCol="0">
            <a:spAutoFit/>
          </a:bodyPr>
          <a:lstStyle/>
          <a:p>
            <a:pPr algn="ctr"/>
            <a:r>
              <a:rPr lang="en-CA" sz="2000" dirty="0">
                <a:solidFill>
                  <a:schemeClr val="bg1"/>
                </a:solidFill>
                <a:latin typeface="Calibri" panose="020F0502020204030204" pitchFamily="34" charset="0"/>
                <a:cs typeface="Calibri" panose="020F0502020204030204" pitchFamily="34" charset="0"/>
              </a:rPr>
              <a:t>Whether you are a guest speaker, sharing a skill or trade, helping out at regular meetings or assisting the Group with fundraising, </a:t>
            </a:r>
            <a:r>
              <a:rPr lang="en-CA" sz="2000" b="1" dirty="0">
                <a:solidFill>
                  <a:schemeClr val="bg1"/>
                </a:solidFill>
                <a:latin typeface="Calibri" panose="020F0502020204030204" pitchFamily="34" charset="0"/>
                <a:cs typeface="Calibri" panose="020F0502020204030204" pitchFamily="34" charset="0"/>
              </a:rPr>
              <a:t>you are a vital </a:t>
            </a:r>
            <a:br>
              <a:rPr lang="en-CA" sz="2000" b="1" dirty="0">
                <a:solidFill>
                  <a:schemeClr val="bg1"/>
                </a:solidFill>
                <a:latin typeface="Calibri" panose="020F0502020204030204" pitchFamily="34" charset="0"/>
                <a:cs typeface="Calibri" panose="020F0502020204030204" pitchFamily="34" charset="0"/>
              </a:rPr>
            </a:br>
            <a:r>
              <a:rPr lang="en-CA" sz="2000" b="1" dirty="0">
                <a:solidFill>
                  <a:schemeClr val="bg1"/>
                </a:solidFill>
                <a:latin typeface="Calibri" panose="020F0502020204030204" pitchFamily="34" charset="0"/>
                <a:cs typeface="Calibri" panose="020F0502020204030204" pitchFamily="34" charset="0"/>
              </a:rPr>
              <a:t>and invaluable part of </a:t>
            </a:r>
            <a:br>
              <a:rPr lang="en-CA" sz="2000" b="1" dirty="0">
                <a:solidFill>
                  <a:schemeClr val="bg1"/>
                </a:solidFill>
                <a:latin typeface="Calibri" panose="020F0502020204030204" pitchFamily="34" charset="0"/>
                <a:cs typeface="Calibri" panose="020F0502020204030204" pitchFamily="34" charset="0"/>
              </a:rPr>
            </a:br>
            <a:r>
              <a:rPr lang="en-CA" sz="2000" b="1" dirty="0">
                <a:solidFill>
                  <a:schemeClr val="bg1"/>
                </a:solidFill>
                <a:latin typeface="Calibri" panose="020F0502020204030204" pitchFamily="34" charset="0"/>
                <a:cs typeface="Calibri" panose="020F0502020204030204" pitchFamily="34" charset="0"/>
              </a:rPr>
              <a:t>our organization</a:t>
            </a:r>
            <a:r>
              <a:rPr lang="en-CA" sz="2000" dirty="0">
                <a:solidFill>
                  <a:schemeClr val="bg1"/>
                </a:solidFill>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2DC8812B-EDE5-45A0-8C4A-3A2B4BF8651D}"/>
              </a:ext>
            </a:extLst>
          </p:cNvPr>
          <p:cNvSpPr txBox="1"/>
          <p:nvPr/>
        </p:nvSpPr>
        <p:spPr>
          <a:xfrm>
            <a:off x="7480829" y="1622049"/>
            <a:ext cx="5353924" cy="1361270"/>
          </a:xfrm>
          <a:prstGeom prst="rect">
            <a:avLst/>
          </a:prstGeom>
          <a:noFill/>
        </p:spPr>
        <p:txBody>
          <a:bodyPr wrap="square" rtlCol="0">
            <a:spAutoFit/>
          </a:bodyPr>
          <a:lstStyle/>
          <a:p>
            <a:pPr algn="ctr">
              <a:lnSpc>
                <a:spcPts val="4900"/>
              </a:lnSpc>
            </a:pPr>
            <a:r>
              <a:rPr lang="en-CA" sz="5000" dirty="0">
                <a:solidFill>
                  <a:schemeClr val="bg1"/>
                </a:solidFill>
              </a:rPr>
              <a:t>Explorers</a:t>
            </a:r>
            <a:br>
              <a:rPr lang="en-CA" sz="5000" dirty="0">
                <a:solidFill>
                  <a:schemeClr val="bg1"/>
                </a:solidFill>
              </a:rPr>
            </a:br>
            <a:r>
              <a:rPr lang="en-CA" sz="5000" dirty="0">
                <a:solidFill>
                  <a:schemeClr val="bg1"/>
                </a:solidFill>
              </a:rPr>
              <a:t>Needed</a:t>
            </a:r>
          </a:p>
        </p:txBody>
      </p:sp>
      <p:pic>
        <p:nvPicPr>
          <p:cNvPr id="8" name="Picture 7" descr="Icon&#10;&#10;Description automatically generated">
            <a:extLst>
              <a:ext uri="{FF2B5EF4-FFF2-40B4-BE49-F238E27FC236}">
                <a16:creationId xmlns:a16="http://schemas.microsoft.com/office/drawing/2014/main" id="{4BBC5C26-BB41-2040-9979-C5293A52D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7045" y="682690"/>
            <a:ext cx="1334758" cy="750801"/>
          </a:xfrm>
          <a:prstGeom prst="rect">
            <a:avLst/>
          </a:prstGeom>
        </p:spPr>
      </p:pic>
      <p:sp>
        <p:nvSpPr>
          <p:cNvPr id="10" name="Oval 9">
            <a:extLst>
              <a:ext uri="{FF2B5EF4-FFF2-40B4-BE49-F238E27FC236}">
                <a16:creationId xmlns:a16="http://schemas.microsoft.com/office/drawing/2014/main" id="{083F50E2-7C52-B141-9AE8-45420CB37BA6}"/>
              </a:ext>
            </a:extLst>
          </p:cNvPr>
          <p:cNvSpPr/>
          <p:nvPr/>
        </p:nvSpPr>
        <p:spPr>
          <a:xfrm>
            <a:off x="849284" y="369830"/>
            <a:ext cx="2569753" cy="2569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A9A4627-98FF-7745-87F7-7D2AAB948531}"/>
              </a:ext>
            </a:extLst>
          </p:cNvPr>
          <p:cNvSpPr/>
          <p:nvPr/>
        </p:nvSpPr>
        <p:spPr>
          <a:xfrm>
            <a:off x="1064144" y="1017284"/>
            <a:ext cx="2161804" cy="1446550"/>
          </a:xfrm>
          <a:prstGeom prst="rect">
            <a:avLst/>
          </a:prstGeom>
        </p:spPr>
        <p:txBody>
          <a:bodyPr wrap="square">
            <a:spAutoFit/>
          </a:bodyPr>
          <a:lstStyle/>
          <a:p>
            <a:pPr algn="ctr"/>
            <a:r>
              <a:rPr lang="en-CA" sz="2200" b="1" dirty="0">
                <a:solidFill>
                  <a:schemeClr val="bg1"/>
                </a:solidFill>
                <a:latin typeface="Calibri" panose="020F0502020204030204" pitchFamily="34" charset="0"/>
                <a:cs typeface="Calibri" panose="020F0502020204030204" pitchFamily="34" charset="0"/>
              </a:rPr>
              <a:t>We look forward to having you </a:t>
            </a:r>
            <a:br>
              <a:rPr lang="en-CA" sz="2200" b="1" dirty="0">
                <a:solidFill>
                  <a:schemeClr val="bg1"/>
                </a:solidFill>
                <a:latin typeface="Calibri" panose="020F0502020204030204" pitchFamily="34" charset="0"/>
                <a:cs typeface="Calibri" panose="020F0502020204030204" pitchFamily="34" charset="0"/>
              </a:rPr>
            </a:br>
            <a:r>
              <a:rPr lang="en-CA" sz="2200" b="1" dirty="0">
                <a:solidFill>
                  <a:schemeClr val="bg1"/>
                </a:solidFill>
                <a:latin typeface="Calibri" panose="020F0502020204030204" pitchFamily="34" charset="0"/>
                <a:cs typeface="Calibri" panose="020F0502020204030204" pitchFamily="34" charset="0"/>
              </a:rPr>
              <a:t>as a part of </a:t>
            </a:r>
            <a:br>
              <a:rPr lang="en-CA" sz="2200" b="1" dirty="0">
                <a:solidFill>
                  <a:schemeClr val="bg1"/>
                </a:solidFill>
                <a:latin typeface="Calibri" panose="020F0502020204030204" pitchFamily="34" charset="0"/>
                <a:cs typeface="Calibri" panose="020F0502020204030204" pitchFamily="34" charset="0"/>
              </a:rPr>
            </a:br>
            <a:r>
              <a:rPr lang="en-CA" sz="2200" b="1" dirty="0">
                <a:solidFill>
                  <a:schemeClr val="bg1"/>
                </a:solidFill>
                <a:latin typeface="Calibri" panose="020F0502020204030204" pitchFamily="34" charset="0"/>
                <a:cs typeface="Calibri" panose="020F0502020204030204" pitchFamily="34" charset="0"/>
              </a:rPr>
              <a:t>the family!</a:t>
            </a:r>
          </a:p>
        </p:txBody>
      </p:sp>
      <p:pic>
        <p:nvPicPr>
          <p:cNvPr id="11" name="Picture 10">
            <a:extLst>
              <a:ext uri="{FF2B5EF4-FFF2-40B4-BE49-F238E27FC236}">
                <a16:creationId xmlns:a16="http://schemas.microsoft.com/office/drawing/2014/main" id="{C21ECF9C-EDBA-AC42-957C-0F9E3B1FFC30}"/>
              </a:ext>
            </a:extLst>
          </p:cNvPr>
          <p:cNvPicPr>
            <a:picLocks noChangeAspect="1"/>
          </p:cNvPicPr>
          <p:nvPr/>
        </p:nvPicPr>
        <p:blipFill rotWithShape="1">
          <a:blip r:embed="rId5">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48218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outdoor&#10;&#10;Description automatically generated">
            <a:extLst>
              <a:ext uri="{FF2B5EF4-FFF2-40B4-BE49-F238E27FC236}">
                <a16:creationId xmlns:a16="http://schemas.microsoft.com/office/drawing/2014/main" id="{43C5CA82-AFEF-5646-8D1D-67D1F2D13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ounded Rectangle 21">
            <a:extLst>
              <a:ext uri="{FF2B5EF4-FFF2-40B4-BE49-F238E27FC236}">
                <a16:creationId xmlns:a16="http://schemas.microsoft.com/office/drawing/2014/main" id="{91140C22-33CB-6445-87A2-167D231A6146}"/>
              </a:ext>
            </a:extLst>
          </p:cNvPr>
          <p:cNvSpPr/>
          <p:nvPr/>
        </p:nvSpPr>
        <p:spPr>
          <a:xfrm>
            <a:off x="308153" y="222618"/>
            <a:ext cx="5510554" cy="59406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extBox 1"/>
          <p:cNvSpPr txBox="1"/>
          <p:nvPr/>
        </p:nvSpPr>
        <p:spPr>
          <a:xfrm>
            <a:off x="6692348" y="464681"/>
            <a:ext cx="4571999" cy="954107"/>
          </a:xfrm>
          <a:prstGeom prst="rect">
            <a:avLst/>
          </a:prstGeom>
          <a:noFill/>
        </p:spPr>
        <p:txBody>
          <a:bodyPr wrap="square" rtlCol="0">
            <a:spAutoFit/>
          </a:bodyPr>
          <a:lstStyle/>
          <a:p>
            <a:pPr algn="ctr"/>
            <a:r>
              <a:rPr lang="en-US" sz="2800" b="1" dirty="0"/>
              <a:t>How can I get involved as </a:t>
            </a:r>
            <a:br>
              <a:rPr lang="en-US" sz="2800" b="1" dirty="0"/>
            </a:br>
            <a:r>
              <a:rPr lang="en-US" sz="2800" b="1" dirty="0"/>
              <a:t>a parent?</a:t>
            </a:r>
          </a:p>
        </p:txBody>
      </p:sp>
      <p:sp>
        <p:nvSpPr>
          <p:cNvPr id="3" name="TextBox 2"/>
          <p:cNvSpPr txBox="1"/>
          <p:nvPr/>
        </p:nvSpPr>
        <p:spPr>
          <a:xfrm>
            <a:off x="492189" y="-258174"/>
            <a:ext cx="5142482" cy="1723549"/>
          </a:xfrm>
          <a:prstGeom prst="rect">
            <a:avLst/>
          </a:prstGeom>
          <a:noFill/>
        </p:spPr>
        <p:txBody>
          <a:bodyPr wrap="square" rtlCol="0">
            <a:spAutoFit/>
          </a:bodyPr>
          <a:lstStyle/>
          <a:p>
            <a:endParaRPr lang="en-US" sz="1600" dirty="0"/>
          </a:p>
          <a:p>
            <a:endParaRPr lang="en-US" sz="1600" dirty="0"/>
          </a:p>
          <a:p>
            <a:pPr>
              <a:spcAft>
                <a:spcPts val="600"/>
              </a:spcAft>
            </a:pPr>
            <a:r>
              <a:rPr lang="en-US" sz="1600" b="1" dirty="0">
                <a:solidFill>
                  <a:schemeClr val="bg1"/>
                </a:solidFill>
              </a:rPr>
              <a:t>Note: </a:t>
            </a:r>
            <a:r>
              <a:rPr lang="en-US" sz="1600" dirty="0">
                <a:solidFill>
                  <a:schemeClr val="bg1"/>
                </a:solidFill>
              </a:rPr>
              <a:t>To assist with youth activities you must be screened in accordance with Parent Helper requirements.</a:t>
            </a:r>
          </a:p>
          <a:p>
            <a:pPr>
              <a:spcAft>
                <a:spcPts val="600"/>
              </a:spcAft>
            </a:pPr>
            <a:r>
              <a:rPr lang="en-US" sz="1600" dirty="0">
                <a:hlinkClick r:id="rId3">
                  <a:extLst>
                    <a:ext uri="{A12FA001-AC4F-418D-AE19-62706E023703}">
                      <ahyp:hlinkClr xmlns:ahyp="http://schemas.microsoft.com/office/drawing/2018/hyperlinkcolor" val="tx"/>
                    </a:ext>
                  </a:extLst>
                </a:hlinkClick>
              </a:rPr>
              <a:t>For more info: Scouts Canada’s Volunteer Screening Policy </a:t>
            </a:r>
            <a:endParaRPr lang="en-US" sz="1600" dirty="0"/>
          </a:p>
          <a:p>
            <a:endParaRPr lang="en-US" sz="1600" dirty="0"/>
          </a:p>
        </p:txBody>
      </p:sp>
      <p:sp>
        <p:nvSpPr>
          <p:cNvPr id="4" name="TextBox 3">
            <a:extLst>
              <a:ext uri="{FF2B5EF4-FFF2-40B4-BE49-F238E27FC236}">
                <a16:creationId xmlns:a16="http://schemas.microsoft.com/office/drawing/2014/main" id="{7822C91F-E461-4BBD-922C-E7D7039D8E87}"/>
              </a:ext>
            </a:extLst>
          </p:cNvPr>
          <p:cNvSpPr txBox="1"/>
          <p:nvPr/>
        </p:nvSpPr>
        <p:spPr>
          <a:xfrm>
            <a:off x="7878718" y="3925145"/>
            <a:ext cx="2275879" cy="369332"/>
          </a:xfrm>
          <a:prstGeom prst="rect">
            <a:avLst/>
          </a:prstGeom>
          <a:noFill/>
        </p:spPr>
        <p:txBody>
          <a:bodyPr wrap="none" rtlCol="0">
            <a:spAutoFit/>
          </a:bodyPr>
          <a:lstStyle/>
          <a:p>
            <a:r>
              <a:rPr lang="en-CA" dirty="0"/>
              <a:t>Help with Fundraisers</a:t>
            </a:r>
          </a:p>
        </p:txBody>
      </p:sp>
      <p:sp>
        <p:nvSpPr>
          <p:cNvPr id="9" name="Rounded Rectangle 8">
            <a:extLst>
              <a:ext uri="{FF2B5EF4-FFF2-40B4-BE49-F238E27FC236}">
                <a16:creationId xmlns:a16="http://schemas.microsoft.com/office/drawing/2014/main" id="{49576AB1-B89A-0644-B856-B5CDBB030BB4}"/>
              </a:ext>
            </a:extLst>
          </p:cNvPr>
          <p:cNvSpPr/>
          <p:nvPr/>
        </p:nvSpPr>
        <p:spPr>
          <a:xfrm>
            <a:off x="6692348" y="1591342"/>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8C810F-7CF1-4E40-9DE5-5AC022DEFC34}"/>
              </a:ext>
            </a:extLst>
          </p:cNvPr>
          <p:cNvSpPr/>
          <p:nvPr/>
        </p:nvSpPr>
        <p:spPr>
          <a:xfrm>
            <a:off x="8049663" y="1634457"/>
            <a:ext cx="1857368" cy="400110"/>
          </a:xfrm>
          <a:prstGeom prst="rect">
            <a:avLst/>
          </a:prstGeom>
        </p:spPr>
        <p:txBody>
          <a:bodyPr wrap="none">
            <a:spAutoFit/>
          </a:bodyPr>
          <a:lstStyle/>
          <a:p>
            <a:r>
              <a:rPr lang="en-CA" dirty="0"/>
              <a:t>Gather </a:t>
            </a:r>
            <a:r>
              <a:rPr lang="en-CA" sz="2000" dirty="0"/>
              <a:t>materials</a:t>
            </a:r>
          </a:p>
        </p:txBody>
      </p:sp>
      <p:sp>
        <p:nvSpPr>
          <p:cNvPr id="14" name="Rounded Rectangle 13">
            <a:extLst>
              <a:ext uri="{FF2B5EF4-FFF2-40B4-BE49-F238E27FC236}">
                <a16:creationId xmlns:a16="http://schemas.microsoft.com/office/drawing/2014/main" id="{6F1915BA-54D0-4541-9B22-2B74AA1342F8}"/>
              </a:ext>
            </a:extLst>
          </p:cNvPr>
          <p:cNvSpPr/>
          <p:nvPr/>
        </p:nvSpPr>
        <p:spPr>
          <a:xfrm>
            <a:off x="6692348" y="2346717"/>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758C4C65-BB32-7144-950D-A3CB1A0B6FBA}"/>
              </a:ext>
            </a:extLst>
          </p:cNvPr>
          <p:cNvSpPr/>
          <p:nvPr/>
        </p:nvSpPr>
        <p:spPr>
          <a:xfrm>
            <a:off x="6692348" y="3102092"/>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0208ED5F-BCFF-6940-96EE-E0793E02226E}"/>
              </a:ext>
            </a:extLst>
          </p:cNvPr>
          <p:cNvSpPr/>
          <p:nvPr/>
        </p:nvSpPr>
        <p:spPr>
          <a:xfrm>
            <a:off x="6692348" y="3857466"/>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BA25D9-AF19-9B42-9A7E-231E9895E59A}"/>
              </a:ext>
            </a:extLst>
          </p:cNvPr>
          <p:cNvSpPr/>
          <p:nvPr/>
        </p:nvSpPr>
        <p:spPr>
          <a:xfrm>
            <a:off x="7205650" y="2414395"/>
            <a:ext cx="3545394" cy="369332"/>
          </a:xfrm>
          <a:prstGeom prst="rect">
            <a:avLst/>
          </a:prstGeom>
        </p:spPr>
        <p:txBody>
          <a:bodyPr wrap="none">
            <a:spAutoFit/>
          </a:bodyPr>
          <a:lstStyle/>
          <a:p>
            <a:r>
              <a:rPr lang="en-CA" dirty="0"/>
              <a:t>Shop for an upcoming event/camp</a:t>
            </a:r>
          </a:p>
        </p:txBody>
      </p:sp>
      <p:sp>
        <p:nvSpPr>
          <p:cNvPr id="18" name="Rectangle 17">
            <a:extLst>
              <a:ext uri="{FF2B5EF4-FFF2-40B4-BE49-F238E27FC236}">
                <a16:creationId xmlns:a16="http://schemas.microsoft.com/office/drawing/2014/main" id="{F970D5DD-1414-F845-B194-FD6C51BFEE54}"/>
              </a:ext>
            </a:extLst>
          </p:cNvPr>
          <p:cNvSpPr/>
          <p:nvPr/>
        </p:nvSpPr>
        <p:spPr>
          <a:xfrm>
            <a:off x="7623136" y="3193103"/>
            <a:ext cx="2710422" cy="369332"/>
          </a:xfrm>
          <a:prstGeom prst="rect">
            <a:avLst/>
          </a:prstGeom>
        </p:spPr>
        <p:txBody>
          <a:bodyPr wrap="none">
            <a:spAutoFit/>
          </a:bodyPr>
          <a:lstStyle/>
          <a:p>
            <a:r>
              <a:rPr lang="en-CA" dirty="0"/>
              <a:t>Assist with youth activities</a:t>
            </a:r>
          </a:p>
        </p:txBody>
      </p:sp>
      <p:pic>
        <p:nvPicPr>
          <p:cNvPr id="19" name="Picture 18">
            <a:extLst>
              <a:ext uri="{FF2B5EF4-FFF2-40B4-BE49-F238E27FC236}">
                <a16:creationId xmlns:a16="http://schemas.microsoft.com/office/drawing/2014/main" id="{C00AD86E-F328-1641-AA10-3888D4BBB4BC}"/>
              </a:ext>
            </a:extLst>
          </p:cNvPr>
          <p:cNvPicPr>
            <a:picLocks noChangeAspect="1"/>
          </p:cNvPicPr>
          <p:nvPr/>
        </p:nvPicPr>
        <p:blipFill rotWithShape="1">
          <a:blip r:embed="rId4">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
        <p:nvSpPr>
          <p:cNvPr id="20" name="Rounded Rectangle 19">
            <a:extLst>
              <a:ext uri="{FF2B5EF4-FFF2-40B4-BE49-F238E27FC236}">
                <a16:creationId xmlns:a16="http://schemas.microsoft.com/office/drawing/2014/main" id="{0828EDD1-DED7-2544-8E9D-C15249CEAF1D}"/>
              </a:ext>
            </a:extLst>
          </p:cNvPr>
          <p:cNvSpPr/>
          <p:nvPr/>
        </p:nvSpPr>
        <p:spPr>
          <a:xfrm>
            <a:off x="6692348" y="4680519"/>
            <a:ext cx="4572000" cy="773223"/>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B5326F4-2CAD-6445-823F-ABF3063B2027}"/>
              </a:ext>
            </a:extLst>
          </p:cNvPr>
          <p:cNvSpPr/>
          <p:nvPr/>
        </p:nvSpPr>
        <p:spPr>
          <a:xfrm>
            <a:off x="6776649" y="4729929"/>
            <a:ext cx="4572000" cy="646331"/>
          </a:xfrm>
          <a:prstGeom prst="rect">
            <a:avLst/>
          </a:prstGeom>
        </p:spPr>
        <p:txBody>
          <a:bodyPr wrap="square">
            <a:spAutoFit/>
          </a:bodyPr>
          <a:lstStyle/>
          <a:p>
            <a:r>
              <a:rPr lang="en-US" dirty="0"/>
              <a:t>Share my skills such as Property Management, Event Management, Communications etc.</a:t>
            </a:r>
          </a:p>
        </p:txBody>
      </p:sp>
    </p:spTree>
    <p:extLst>
      <p:ext uri="{BB962C8B-B14F-4D97-AF65-F5344CB8AC3E}">
        <p14:creationId xmlns:p14="http://schemas.microsoft.com/office/powerpoint/2010/main" val="33102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4785D41-9CCC-4191-AE80-52871620A28F}"/>
              </a:ext>
            </a:extLst>
          </p:cNvPr>
          <p:cNvSpPr txBox="1"/>
          <p:nvPr/>
        </p:nvSpPr>
        <p:spPr>
          <a:xfrm>
            <a:off x="6680099" y="1444541"/>
            <a:ext cx="4470134" cy="1323439"/>
          </a:xfrm>
          <a:prstGeom prst="rect">
            <a:avLst/>
          </a:prstGeom>
          <a:noFill/>
        </p:spPr>
        <p:txBody>
          <a:bodyPr wrap="none" rtlCol="0">
            <a:spAutoFit/>
          </a:bodyPr>
          <a:lstStyle/>
          <a:p>
            <a:pPr algn="ctr"/>
            <a:r>
              <a:rPr lang="en-CA" sz="4000" dirty="0"/>
              <a:t>Become a Scouter—</a:t>
            </a:r>
            <a:br>
              <a:rPr lang="en-CA" sz="4000" dirty="0"/>
            </a:br>
            <a:r>
              <a:rPr lang="en-CA" sz="4000" dirty="0"/>
              <a:t>It’s Fun &amp; Rewarding</a:t>
            </a:r>
          </a:p>
        </p:txBody>
      </p:sp>
      <p:sp>
        <p:nvSpPr>
          <p:cNvPr id="14" name="TextBox 13">
            <a:extLst>
              <a:ext uri="{FF2B5EF4-FFF2-40B4-BE49-F238E27FC236}">
                <a16:creationId xmlns:a16="http://schemas.microsoft.com/office/drawing/2014/main" id="{8AD07509-6F80-4FF9-8DDE-4C2092C6BC0F}"/>
              </a:ext>
            </a:extLst>
          </p:cNvPr>
          <p:cNvSpPr txBox="1"/>
          <p:nvPr/>
        </p:nvSpPr>
        <p:spPr>
          <a:xfrm>
            <a:off x="7061703" y="4398056"/>
            <a:ext cx="3679963" cy="923330"/>
          </a:xfrm>
          <a:prstGeom prst="rect">
            <a:avLst/>
          </a:prstGeom>
          <a:noFill/>
        </p:spPr>
        <p:txBody>
          <a:bodyPr wrap="square" rtlCol="0">
            <a:spAutoFit/>
          </a:bodyPr>
          <a:lstStyle/>
          <a:p>
            <a:pPr algn="ctr"/>
            <a:r>
              <a:rPr lang="en-CA" sz="2400" b="1" dirty="0"/>
              <a:t>Did we also mention that you will have </a:t>
            </a:r>
            <a:r>
              <a:rPr lang="en-CA" sz="3000" b="1" dirty="0">
                <a:solidFill>
                  <a:srgbClr val="70B149"/>
                </a:solidFill>
              </a:rPr>
              <a:t>FUN</a:t>
            </a:r>
            <a:r>
              <a:rPr lang="en-CA" sz="3000" b="1" dirty="0"/>
              <a:t>?</a:t>
            </a:r>
          </a:p>
        </p:txBody>
      </p:sp>
      <p:sp>
        <p:nvSpPr>
          <p:cNvPr id="2" name="TextBox 1">
            <a:extLst>
              <a:ext uri="{FF2B5EF4-FFF2-40B4-BE49-F238E27FC236}">
                <a16:creationId xmlns:a16="http://schemas.microsoft.com/office/drawing/2014/main" id="{682ECC6F-233F-41F1-97FD-65486349EC7E}"/>
              </a:ext>
            </a:extLst>
          </p:cNvPr>
          <p:cNvSpPr txBox="1"/>
          <p:nvPr/>
        </p:nvSpPr>
        <p:spPr>
          <a:xfrm>
            <a:off x="6629419" y="3062170"/>
            <a:ext cx="4571493" cy="1041695"/>
          </a:xfrm>
          <a:prstGeom prst="rect">
            <a:avLst/>
          </a:prstGeom>
          <a:noFill/>
        </p:spPr>
        <p:txBody>
          <a:bodyPr wrap="square" rtlCol="0">
            <a:spAutoFit/>
          </a:bodyPr>
          <a:lstStyle/>
          <a:p>
            <a:pPr algn="ctr">
              <a:lnSpc>
                <a:spcPts val="2500"/>
              </a:lnSpc>
            </a:pPr>
            <a:r>
              <a:rPr lang="en-CA" sz="2000" dirty="0"/>
              <a:t>Our unique Scouter development model encourages you to jump right in and have an immediate impact.  </a:t>
            </a:r>
          </a:p>
        </p:txBody>
      </p:sp>
      <p:pic>
        <p:nvPicPr>
          <p:cNvPr id="10" name="Picture 9">
            <a:extLst>
              <a:ext uri="{FF2B5EF4-FFF2-40B4-BE49-F238E27FC236}">
                <a16:creationId xmlns:a16="http://schemas.microsoft.com/office/drawing/2014/main" id="{8A05E6CE-D4FF-6B49-A7A5-1BFBB99B01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1027" y="686523"/>
            <a:ext cx="5536779" cy="5484953"/>
          </a:xfrm>
          <a:prstGeom prst="rect">
            <a:avLst/>
          </a:prstGeom>
        </p:spPr>
      </p:pic>
      <p:sp>
        <p:nvSpPr>
          <p:cNvPr id="27" name="Rectangle 26">
            <a:extLst>
              <a:ext uri="{FF2B5EF4-FFF2-40B4-BE49-F238E27FC236}">
                <a16:creationId xmlns:a16="http://schemas.microsoft.com/office/drawing/2014/main" id="{EF2F0C7E-90F7-BD43-B5FB-95AF486F5E56}"/>
              </a:ext>
            </a:extLst>
          </p:cNvPr>
          <p:cNvSpPr/>
          <p:nvPr/>
        </p:nvSpPr>
        <p:spPr>
          <a:xfrm>
            <a:off x="322997" y="377109"/>
            <a:ext cx="11546006" cy="61037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ED55D65-1EB3-B644-8191-85F2FA585CA5}"/>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741666" y="5621223"/>
            <a:ext cx="1323150" cy="1008000"/>
          </a:xfrm>
          <a:prstGeom prst="rect">
            <a:avLst/>
          </a:prstGeom>
        </p:spPr>
      </p:pic>
    </p:spTree>
    <p:extLst>
      <p:ext uri="{BB962C8B-B14F-4D97-AF65-F5344CB8AC3E}">
        <p14:creationId xmlns:p14="http://schemas.microsoft.com/office/powerpoint/2010/main" val="195469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A15A3CA7-7FB0-154E-84FB-73E07355DF63}"/>
              </a:ext>
            </a:extLst>
          </p:cNvPr>
          <p:cNvSpPr/>
          <p:nvPr/>
        </p:nvSpPr>
        <p:spPr>
          <a:xfrm>
            <a:off x="6684451" y="1858664"/>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87B25CDB-AB61-E443-A1C3-022617CF2BC9}"/>
              </a:ext>
            </a:extLst>
          </p:cNvPr>
          <p:cNvSpPr/>
          <p:nvPr/>
        </p:nvSpPr>
        <p:spPr>
          <a:xfrm>
            <a:off x="6684451" y="2614039"/>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C3441E92-E551-D04B-9F49-565645F5EB4E}"/>
              </a:ext>
            </a:extLst>
          </p:cNvPr>
          <p:cNvSpPr/>
          <p:nvPr/>
        </p:nvSpPr>
        <p:spPr>
          <a:xfrm>
            <a:off x="6684451" y="3369414"/>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08005ECF-3557-F94D-B053-A91B2EBAE552}"/>
              </a:ext>
            </a:extLst>
          </p:cNvPr>
          <p:cNvSpPr/>
          <p:nvPr/>
        </p:nvSpPr>
        <p:spPr>
          <a:xfrm>
            <a:off x="6684451" y="4124788"/>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035CDC8-E391-1048-8E43-08B03B2A15AD}"/>
              </a:ext>
            </a:extLst>
          </p:cNvPr>
          <p:cNvSpPr/>
          <p:nvPr/>
        </p:nvSpPr>
        <p:spPr>
          <a:xfrm>
            <a:off x="0" y="0"/>
            <a:ext cx="5950226"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person, ground, outdoor&#10;&#10;Description automatically generated">
            <a:extLst>
              <a:ext uri="{FF2B5EF4-FFF2-40B4-BE49-F238E27FC236}">
                <a16:creationId xmlns:a16="http://schemas.microsoft.com/office/drawing/2014/main" id="{C94FA448-BCD4-EB46-B237-58CEB5E91817}"/>
              </a:ext>
            </a:extLst>
          </p:cNvPr>
          <p:cNvPicPr>
            <a:picLocks noChangeAspect="1"/>
          </p:cNvPicPr>
          <p:nvPr/>
        </p:nvPicPr>
        <p:blipFill rotWithShape="1">
          <a:blip r:embed="rId2">
            <a:extLst>
              <a:ext uri="{28A0092B-C50C-407E-A947-70E740481C1C}">
                <a14:useLocalDpi xmlns:a14="http://schemas.microsoft.com/office/drawing/2010/main" val="0"/>
              </a:ext>
            </a:extLst>
          </a:blip>
          <a:srcRect t="1" b="6733"/>
          <a:stretch/>
        </p:blipFill>
        <p:spPr>
          <a:xfrm>
            <a:off x="1" y="22664"/>
            <a:ext cx="5950225" cy="3672000"/>
          </a:xfrm>
          <a:prstGeom prst="rect">
            <a:avLst/>
          </a:prstGeom>
        </p:spPr>
      </p:pic>
      <p:sp>
        <p:nvSpPr>
          <p:cNvPr id="8" name="TextBox 7">
            <a:extLst>
              <a:ext uri="{FF2B5EF4-FFF2-40B4-BE49-F238E27FC236}">
                <a16:creationId xmlns:a16="http://schemas.microsoft.com/office/drawing/2014/main" id="{74FAB0E8-2DC1-42D1-9906-E2973CE79978}"/>
              </a:ext>
            </a:extLst>
          </p:cNvPr>
          <p:cNvSpPr txBox="1"/>
          <p:nvPr/>
        </p:nvSpPr>
        <p:spPr>
          <a:xfrm>
            <a:off x="534749" y="4554236"/>
            <a:ext cx="5040836" cy="1326234"/>
          </a:xfrm>
          <a:prstGeom prst="rect">
            <a:avLst/>
          </a:prstGeom>
          <a:noFill/>
        </p:spPr>
        <p:txBody>
          <a:bodyPr wrap="square" rtlCol="0">
            <a:spAutoFit/>
          </a:bodyPr>
          <a:lstStyle/>
          <a:p>
            <a:pPr marL="285750" indent="-285750">
              <a:buFont typeface="Arial" panose="020B0604020202020204" pitchFamily="34" charset="0"/>
              <a:buChar char="•"/>
            </a:pPr>
            <a:r>
              <a:rPr lang="en-CA" dirty="0">
                <a:solidFill>
                  <a:schemeClr val="bg1"/>
                </a:solidFill>
                <a:latin typeface="Calibri" panose="020F0502020204030204" pitchFamily="34" charset="0"/>
                <a:cs typeface="Calibri" panose="020F0502020204030204" pitchFamily="34" charset="0"/>
              </a:rPr>
              <a:t>Code of Conduct (</a:t>
            </a:r>
            <a:r>
              <a:rPr lang="en-CA" dirty="0" err="1">
                <a:solidFill>
                  <a:schemeClr val="bg1"/>
                </a:solidFill>
                <a:latin typeface="Calibri" panose="020F0502020204030204" pitchFamily="34" charset="0"/>
                <a:cs typeface="Calibri" panose="020F0502020204030204" pitchFamily="34" charset="0"/>
              </a:rPr>
              <a:t>CoC</a:t>
            </a:r>
            <a:r>
              <a:rPr lang="en-CA" dirty="0">
                <a:solidFill>
                  <a:schemeClr val="bg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CA" dirty="0">
                <a:solidFill>
                  <a:schemeClr val="bg1"/>
                </a:solidFill>
                <a:latin typeface="Calibri" panose="020F0502020204030204" pitchFamily="34" charset="0"/>
                <a:cs typeface="Calibri" panose="020F0502020204030204" pitchFamily="34" charset="0"/>
              </a:rPr>
              <a:t>Reference checks (Ref)	</a:t>
            </a:r>
          </a:p>
          <a:p>
            <a:pPr marL="285750" indent="-285750">
              <a:buFont typeface="Arial" panose="020B0604020202020204" pitchFamily="34" charset="0"/>
              <a:buChar char="•"/>
            </a:pPr>
            <a:r>
              <a:rPr lang="en-CA" dirty="0">
                <a:solidFill>
                  <a:schemeClr val="bg1"/>
                </a:solidFill>
                <a:latin typeface="Calibri" panose="020F0502020204030204" pitchFamily="34" charset="0"/>
                <a:cs typeface="Calibri" panose="020F0502020204030204" pitchFamily="34" charset="0"/>
              </a:rPr>
              <a:t>Interview (Int)</a:t>
            </a:r>
          </a:p>
          <a:p>
            <a:pPr marL="285750" indent="-285750">
              <a:buFont typeface="Arial" panose="020B0604020202020204" pitchFamily="34" charset="0"/>
              <a:buChar char="•"/>
            </a:pPr>
            <a:r>
              <a:rPr lang="en-CA" dirty="0">
                <a:solidFill>
                  <a:schemeClr val="bg1"/>
                </a:solidFill>
                <a:latin typeface="Calibri" panose="020F0502020204030204" pitchFamily="34" charset="0"/>
                <a:cs typeface="Calibri" panose="020F0502020204030204" pitchFamily="34" charset="0"/>
              </a:rPr>
              <a:t>Police Record Check/Vulnerable Sector Check (PRC/VSS)</a:t>
            </a:r>
          </a:p>
          <a:p>
            <a:pPr marL="285750" indent="-285750">
              <a:buFont typeface="Arial" panose="020B0604020202020204" pitchFamily="34" charset="0"/>
              <a:buChar char="•"/>
            </a:pPr>
            <a:endParaRPr lang="en-CA"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B69FA71-F0F4-2643-9613-BA091CEA2C7F}"/>
              </a:ext>
            </a:extLst>
          </p:cNvPr>
          <p:cNvSpPr/>
          <p:nvPr/>
        </p:nvSpPr>
        <p:spPr>
          <a:xfrm>
            <a:off x="445392" y="4003487"/>
            <a:ext cx="4897222" cy="400110"/>
          </a:xfrm>
          <a:prstGeom prst="rect">
            <a:avLst/>
          </a:prstGeom>
        </p:spPr>
        <p:txBody>
          <a:bodyPr wrap="square">
            <a:spAutoFit/>
          </a:bodyPr>
          <a:lstStyle/>
          <a:p>
            <a:pPr lvl="1" algn="ctr" fontAlgn="base"/>
            <a:r>
              <a:rPr lang="en-CA" sz="2000" b="1" dirty="0">
                <a:solidFill>
                  <a:schemeClr val="bg1"/>
                </a:solidFill>
                <a:latin typeface="Calibri" panose="020F0502020204030204" pitchFamily="34" charset="0"/>
                <a:cs typeface="Calibri" panose="020F0502020204030204" pitchFamily="34" charset="0"/>
              </a:rPr>
              <a:t>Volunteer Screening for Youth Safety</a:t>
            </a:r>
          </a:p>
        </p:txBody>
      </p:sp>
      <p:pic>
        <p:nvPicPr>
          <p:cNvPr id="11" name="Picture 10">
            <a:extLst>
              <a:ext uri="{FF2B5EF4-FFF2-40B4-BE49-F238E27FC236}">
                <a16:creationId xmlns:a16="http://schemas.microsoft.com/office/drawing/2014/main" id="{0ED55D65-1EB3-B644-8191-85F2FA585CA5}"/>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
        <p:nvSpPr>
          <p:cNvPr id="9" name="TextBox 8">
            <a:extLst>
              <a:ext uri="{FF2B5EF4-FFF2-40B4-BE49-F238E27FC236}">
                <a16:creationId xmlns:a16="http://schemas.microsoft.com/office/drawing/2014/main" id="{34785D41-9CCC-4191-AE80-52871620A28F}"/>
              </a:ext>
            </a:extLst>
          </p:cNvPr>
          <p:cNvSpPr txBox="1"/>
          <p:nvPr/>
        </p:nvSpPr>
        <p:spPr>
          <a:xfrm>
            <a:off x="6355533" y="529933"/>
            <a:ext cx="5221716" cy="1015663"/>
          </a:xfrm>
          <a:prstGeom prst="rect">
            <a:avLst/>
          </a:prstGeom>
          <a:noFill/>
        </p:spPr>
        <p:txBody>
          <a:bodyPr wrap="square" rtlCol="0">
            <a:spAutoFit/>
          </a:bodyPr>
          <a:lstStyle/>
          <a:p>
            <a:pPr algn="ctr">
              <a:lnSpc>
                <a:spcPts val="3620"/>
              </a:lnSpc>
            </a:pPr>
            <a:r>
              <a:rPr lang="en-CA" sz="3400" dirty="0"/>
              <a:t>Other Training and</a:t>
            </a:r>
            <a:br>
              <a:rPr lang="en-CA" sz="3400" dirty="0"/>
            </a:br>
            <a:r>
              <a:rPr lang="en-CA" sz="3400" dirty="0"/>
              <a:t>Engagement Opportunities</a:t>
            </a:r>
          </a:p>
        </p:txBody>
      </p:sp>
      <p:sp>
        <p:nvSpPr>
          <p:cNvPr id="13" name="TextBox 12">
            <a:extLst>
              <a:ext uri="{FF2B5EF4-FFF2-40B4-BE49-F238E27FC236}">
                <a16:creationId xmlns:a16="http://schemas.microsoft.com/office/drawing/2014/main" id="{5375E97D-A5FD-4621-B230-48467010FBDC}"/>
              </a:ext>
            </a:extLst>
          </p:cNvPr>
          <p:cNvSpPr txBox="1"/>
          <p:nvPr/>
        </p:nvSpPr>
        <p:spPr>
          <a:xfrm>
            <a:off x="6484975" y="4956791"/>
            <a:ext cx="5007428" cy="369332"/>
          </a:xfrm>
          <a:prstGeom prst="rect">
            <a:avLst/>
          </a:prstGeom>
          <a:noFill/>
        </p:spPr>
        <p:txBody>
          <a:bodyPr wrap="square" rtlCol="0">
            <a:spAutoFit/>
          </a:bodyPr>
          <a:lstStyle/>
          <a:p>
            <a:pPr algn="ctr"/>
            <a:r>
              <a:rPr lang="en-CA" dirty="0"/>
              <a:t>White Water Rafting</a:t>
            </a:r>
          </a:p>
        </p:txBody>
      </p:sp>
      <p:sp>
        <p:nvSpPr>
          <p:cNvPr id="3" name="Rectangle 2">
            <a:extLst>
              <a:ext uri="{FF2B5EF4-FFF2-40B4-BE49-F238E27FC236}">
                <a16:creationId xmlns:a16="http://schemas.microsoft.com/office/drawing/2014/main" id="{86882FC6-D35A-454A-BDBE-1A0CAC7C9EBE}"/>
              </a:ext>
            </a:extLst>
          </p:cNvPr>
          <p:cNvSpPr/>
          <p:nvPr/>
        </p:nvSpPr>
        <p:spPr>
          <a:xfrm>
            <a:off x="7490751" y="1915837"/>
            <a:ext cx="2959400" cy="369332"/>
          </a:xfrm>
          <a:prstGeom prst="rect">
            <a:avLst/>
          </a:prstGeom>
        </p:spPr>
        <p:txBody>
          <a:bodyPr wrap="none">
            <a:spAutoFit/>
          </a:bodyPr>
          <a:lstStyle/>
          <a:p>
            <a:r>
              <a:rPr lang="en-CA" dirty="0"/>
              <a:t>National/Regional Scout Cons</a:t>
            </a:r>
          </a:p>
        </p:txBody>
      </p:sp>
      <p:sp>
        <p:nvSpPr>
          <p:cNvPr id="4" name="Rectangle 3">
            <a:extLst>
              <a:ext uri="{FF2B5EF4-FFF2-40B4-BE49-F238E27FC236}">
                <a16:creationId xmlns:a16="http://schemas.microsoft.com/office/drawing/2014/main" id="{58491518-92E9-EC4D-BDE2-D5AE26C112A6}"/>
              </a:ext>
            </a:extLst>
          </p:cNvPr>
          <p:cNvSpPr/>
          <p:nvPr/>
        </p:nvSpPr>
        <p:spPr>
          <a:xfrm>
            <a:off x="8074596" y="2671212"/>
            <a:ext cx="1791709" cy="369332"/>
          </a:xfrm>
          <a:prstGeom prst="rect">
            <a:avLst/>
          </a:prstGeom>
        </p:spPr>
        <p:txBody>
          <a:bodyPr wrap="none">
            <a:spAutoFit/>
          </a:bodyPr>
          <a:lstStyle/>
          <a:p>
            <a:r>
              <a:rPr lang="en-CA" dirty="0"/>
              <a:t>Scouter Mug Ups</a:t>
            </a:r>
          </a:p>
        </p:txBody>
      </p:sp>
      <p:sp>
        <p:nvSpPr>
          <p:cNvPr id="6" name="Rectangle 5">
            <a:extLst>
              <a:ext uri="{FF2B5EF4-FFF2-40B4-BE49-F238E27FC236}">
                <a16:creationId xmlns:a16="http://schemas.microsoft.com/office/drawing/2014/main" id="{E6F191EB-98D1-D545-A3F8-B9142AD2E4B4}"/>
              </a:ext>
            </a:extLst>
          </p:cNvPr>
          <p:cNvSpPr/>
          <p:nvPr/>
        </p:nvSpPr>
        <p:spPr>
          <a:xfrm>
            <a:off x="6695337" y="3446042"/>
            <a:ext cx="4586705" cy="369332"/>
          </a:xfrm>
          <a:prstGeom prst="rect">
            <a:avLst/>
          </a:prstGeom>
        </p:spPr>
        <p:txBody>
          <a:bodyPr wrap="none">
            <a:spAutoFit/>
          </a:bodyPr>
          <a:lstStyle/>
          <a:p>
            <a:r>
              <a:rPr lang="en-CA" dirty="0"/>
              <a:t>Online courses—David Huestis Learning Centre</a:t>
            </a:r>
          </a:p>
        </p:txBody>
      </p:sp>
      <p:sp>
        <p:nvSpPr>
          <p:cNvPr id="20" name="Rectangle 19">
            <a:extLst>
              <a:ext uri="{FF2B5EF4-FFF2-40B4-BE49-F238E27FC236}">
                <a16:creationId xmlns:a16="http://schemas.microsoft.com/office/drawing/2014/main" id="{5ED3F657-E1B9-F34F-8181-FAD7BA89DE78}"/>
              </a:ext>
            </a:extLst>
          </p:cNvPr>
          <p:cNvSpPr/>
          <p:nvPr/>
        </p:nvSpPr>
        <p:spPr>
          <a:xfrm>
            <a:off x="8376078" y="4207444"/>
            <a:ext cx="921919" cy="369332"/>
          </a:xfrm>
          <a:prstGeom prst="rect">
            <a:avLst/>
          </a:prstGeom>
        </p:spPr>
        <p:txBody>
          <a:bodyPr wrap="none">
            <a:spAutoFit/>
          </a:bodyPr>
          <a:lstStyle/>
          <a:p>
            <a:r>
              <a:rPr lang="en-CA" dirty="0"/>
              <a:t>First aid</a:t>
            </a:r>
          </a:p>
        </p:txBody>
      </p:sp>
      <p:sp>
        <p:nvSpPr>
          <p:cNvPr id="21" name="Rounded Rectangle 20">
            <a:extLst>
              <a:ext uri="{FF2B5EF4-FFF2-40B4-BE49-F238E27FC236}">
                <a16:creationId xmlns:a16="http://schemas.microsoft.com/office/drawing/2014/main" id="{6F5FA897-3B72-5944-9699-71F9AD7BD638}"/>
              </a:ext>
            </a:extLst>
          </p:cNvPr>
          <p:cNvSpPr/>
          <p:nvPr/>
        </p:nvSpPr>
        <p:spPr>
          <a:xfrm>
            <a:off x="6684451" y="4878202"/>
            <a:ext cx="4572000" cy="5346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215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86AB23-C270-DD42-BA6C-63F71510F8B5}"/>
              </a:ext>
            </a:extLst>
          </p:cNvPr>
          <p:cNvSpPr/>
          <p:nvPr/>
        </p:nvSpPr>
        <p:spPr>
          <a:xfrm>
            <a:off x="0" y="0"/>
            <a:ext cx="12192000" cy="14173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573958-3131-A149-82C2-D89ED6083128}"/>
              </a:ext>
            </a:extLst>
          </p:cNvPr>
          <p:cNvSpPr/>
          <p:nvPr/>
        </p:nvSpPr>
        <p:spPr>
          <a:xfrm>
            <a:off x="897150" y="322555"/>
            <a:ext cx="1758351" cy="1758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3230" y="2080906"/>
            <a:ext cx="10871200" cy="5235600"/>
          </a:xfrm>
          <a:prstGeom prst="rect">
            <a:avLst/>
          </a:prstGeom>
          <a:noFill/>
        </p:spPr>
        <p:txBody>
          <a:bodyPr wrap="square" numCol="2" spcCol="252000" rtlCol="0">
            <a:spAutoFit/>
          </a:bodyPr>
          <a:lstStyle/>
          <a:p>
            <a:pPr marL="180000" lvl="0" indent="-216000">
              <a:lnSpc>
                <a:spcPct val="120000"/>
              </a:lnSpc>
              <a:spcBef>
                <a:spcPts val="800"/>
              </a:spcBef>
              <a:buFont typeface="Wingdings" panose="05000000000000000000" pitchFamily="2" charset="2"/>
              <a:buChar char="Ø"/>
            </a:pPr>
            <a:r>
              <a:rPr lang="en-CA" dirty="0"/>
              <a:t>T</a:t>
            </a:r>
            <a:r>
              <a:rPr lang="en-CA" sz="1800" dirty="0"/>
              <a:t>he Scout Movement </a:t>
            </a:r>
            <a:r>
              <a:rPr lang="en-CA" dirty="0"/>
              <a:t>was founded </a:t>
            </a:r>
            <a:r>
              <a:rPr lang="en-CA" sz="1800" b="1" dirty="0"/>
              <a:t>in 1907 by </a:t>
            </a:r>
            <a:br>
              <a:rPr lang="en-CA" sz="1800" b="1" dirty="0"/>
            </a:br>
            <a:r>
              <a:rPr lang="en-CA" sz="1800" b="1" dirty="0"/>
              <a:t>Lord Robert Baden-Powell</a:t>
            </a:r>
            <a:r>
              <a:rPr lang="en-CA" sz="1800" dirty="0"/>
              <a:t>. </a:t>
            </a:r>
          </a:p>
          <a:p>
            <a:pPr marL="180000" lvl="0" indent="-216000">
              <a:lnSpc>
                <a:spcPct val="120000"/>
              </a:lnSpc>
              <a:spcBef>
                <a:spcPts val="800"/>
              </a:spcBef>
              <a:buFont typeface="Wingdings" panose="05000000000000000000" pitchFamily="2" charset="2"/>
              <a:buChar char="Ø"/>
            </a:pPr>
            <a:r>
              <a:rPr lang="en-CA" sz="1800" dirty="0"/>
              <a:t>The Canadian General Council of the Boy Scout Association was incorporated by an act of the Canadian Parliament on </a:t>
            </a:r>
            <a:r>
              <a:rPr lang="en-CA" sz="1800" b="1" dirty="0"/>
              <a:t>June 12, 1914</a:t>
            </a:r>
            <a:r>
              <a:rPr lang="en-CA" sz="1800" dirty="0"/>
              <a:t>. </a:t>
            </a:r>
          </a:p>
          <a:p>
            <a:pPr marL="180000" indent="-216000">
              <a:lnSpc>
                <a:spcPct val="120000"/>
              </a:lnSpc>
              <a:spcBef>
                <a:spcPts val="800"/>
              </a:spcBef>
              <a:buFont typeface="Wingdings" panose="05000000000000000000" pitchFamily="2" charset="2"/>
              <a:buChar char="Ø"/>
            </a:pPr>
            <a:r>
              <a:rPr lang="en-CA" b="1" dirty="0"/>
              <a:t>Beavers</a:t>
            </a:r>
            <a:r>
              <a:rPr lang="en-CA" dirty="0"/>
              <a:t> (Ages 5 to 7) were added to the Scouts Canada program </a:t>
            </a:r>
            <a:r>
              <a:rPr lang="en-CA" b="1" dirty="0"/>
              <a:t>in 1994</a:t>
            </a:r>
            <a:r>
              <a:rPr lang="en-CA" dirty="0"/>
              <a:t>.</a:t>
            </a:r>
          </a:p>
          <a:p>
            <a:pPr marL="180000" indent="-216000">
              <a:lnSpc>
                <a:spcPct val="120000"/>
              </a:lnSpc>
              <a:spcBef>
                <a:spcPts val="800"/>
              </a:spcBef>
              <a:buFont typeface="Wingdings" panose="05000000000000000000" pitchFamily="2" charset="2"/>
              <a:buChar char="Ø"/>
            </a:pPr>
            <a:r>
              <a:rPr lang="en-US" b="1" dirty="0">
                <a:solidFill>
                  <a:srgbClr val="202124"/>
                </a:solidFill>
              </a:rPr>
              <a:t>In 1972</a:t>
            </a:r>
            <a:r>
              <a:rPr lang="en-US" dirty="0">
                <a:solidFill>
                  <a:srgbClr val="202124"/>
                </a:solidFill>
              </a:rPr>
              <a:t>, Scouts Canada began accepting </a:t>
            </a:r>
            <a:r>
              <a:rPr lang="en-US" b="1" dirty="0">
                <a:solidFill>
                  <a:srgbClr val="202124"/>
                </a:solidFill>
              </a:rPr>
              <a:t>female participants</a:t>
            </a:r>
            <a:r>
              <a:rPr lang="en-US" dirty="0">
                <a:solidFill>
                  <a:srgbClr val="202124"/>
                </a:solidFill>
              </a:rPr>
              <a:t> as part of its Rover Section. In 1992, </a:t>
            </a:r>
            <a:br>
              <a:rPr lang="en-US" dirty="0">
                <a:solidFill>
                  <a:srgbClr val="202124"/>
                </a:solidFill>
              </a:rPr>
            </a:br>
            <a:r>
              <a:rPr lang="en-US" b="1" dirty="0">
                <a:solidFill>
                  <a:srgbClr val="202124"/>
                </a:solidFill>
              </a:rPr>
              <a:t>co-ed Scouting </a:t>
            </a:r>
            <a:r>
              <a:rPr lang="en-US" dirty="0">
                <a:solidFill>
                  <a:srgbClr val="202124"/>
                </a:solidFill>
              </a:rPr>
              <a:t>was an option for all program </a:t>
            </a:r>
            <a:br>
              <a:rPr lang="en-US" dirty="0">
                <a:solidFill>
                  <a:srgbClr val="202124"/>
                </a:solidFill>
              </a:rPr>
            </a:br>
            <a:r>
              <a:rPr lang="en-US" dirty="0">
                <a:solidFill>
                  <a:srgbClr val="202124"/>
                </a:solidFill>
              </a:rPr>
              <a:t>sections and became policy for all sections </a:t>
            </a:r>
            <a:r>
              <a:rPr lang="en-US" b="1" dirty="0">
                <a:solidFill>
                  <a:srgbClr val="202124"/>
                </a:solidFill>
              </a:rPr>
              <a:t>in 1998</a:t>
            </a:r>
            <a:r>
              <a:rPr lang="en-US" dirty="0">
                <a:solidFill>
                  <a:srgbClr val="202124"/>
                </a:solidFill>
              </a:rPr>
              <a:t>.</a:t>
            </a:r>
            <a:br>
              <a:rPr lang="en-US" dirty="0">
                <a:solidFill>
                  <a:srgbClr val="202124"/>
                </a:solidFill>
              </a:rPr>
            </a:br>
            <a:br>
              <a:rPr lang="en-US" dirty="0">
                <a:solidFill>
                  <a:srgbClr val="202124"/>
                </a:solidFill>
              </a:rPr>
            </a:br>
            <a:br>
              <a:rPr lang="en-US" dirty="0">
                <a:solidFill>
                  <a:srgbClr val="202124"/>
                </a:solidFill>
              </a:rPr>
            </a:br>
            <a:endParaRPr lang="en-CA" dirty="0"/>
          </a:p>
          <a:p>
            <a:pPr marL="180000" lvl="0" indent="-216000">
              <a:lnSpc>
                <a:spcPct val="120000"/>
              </a:lnSpc>
              <a:spcBef>
                <a:spcPts val="800"/>
              </a:spcBef>
              <a:buFont typeface="Wingdings" panose="05000000000000000000" pitchFamily="2" charset="2"/>
              <a:buChar char="Ø"/>
            </a:pPr>
            <a:r>
              <a:rPr lang="en-US" sz="1800" b="1" dirty="0">
                <a:cs typeface="Arial" panose="020B0604020202020204" pitchFamily="34" charset="0"/>
              </a:rPr>
              <a:t>The World Organization of the Scout Movement (WOSM) </a:t>
            </a:r>
            <a:r>
              <a:rPr lang="en-US" sz="1800" dirty="0">
                <a:cs typeface="Arial" panose="020B0604020202020204" pitchFamily="34" charset="0"/>
              </a:rPr>
              <a:t>is made up of 171 National Scout Organizations all over the world with </a:t>
            </a:r>
            <a:r>
              <a:rPr lang="en-US" sz="1800" b="1" dirty="0">
                <a:cs typeface="Arial" panose="020B0604020202020204" pitchFamily="34" charset="0"/>
              </a:rPr>
              <a:t>over 54 </a:t>
            </a:r>
            <a:br>
              <a:rPr lang="en-US" sz="1800" b="1" dirty="0">
                <a:cs typeface="Arial" panose="020B0604020202020204" pitchFamily="34" charset="0"/>
              </a:rPr>
            </a:br>
            <a:r>
              <a:rPr lang="en-US" sz="1800" b="1" dirty="0">
                <a:cs typeface="Arial" panose="020B0604020202020204" pitchFamily="34" charset="0"/>
              </a:rPr>
              <a:t>million Scouts participating worldwide</a:t>
            </a:r>
            <a:r>
              <a:rPr lang="en-US" sz="1800" dirty="0">
                <a:cs typeface="Arial" panose="020B0604020202020204" pitchFamily="34" charset="0"/>
              </a:rPr>
              <a:t>.</a:t>
            </a:r>
          </a:p>
          <a:p>
            <a:pPr marL="180000" lvl="0" indent="-216000">
              <a:lnSpc>
                <a:spcPct val="120000"/>
              </a:lnSpc>
              <a:spcBef>
                <a:spcPts val="800"/>
              </a:spcBef>
              <a:buFont typeface="Wingdings" panose="05000000000000000000" pitchFamily="2" charset="2"/>
              <a:buChar char="Ø"/>
            </a:pPr>
            <a:r>
              <a:rPr lang="en-US" sz="1800" dirty="0"/>
              <a:t>Scouts Canada has 20 Councils that represent all members within each Province/Territory in Canada with </a:t>
            </a:r>
            <a:r>
              <a:rPr lang="en-US" sz="1800" b="1" dirty="0"/>
              <a:t>over 50,000 youth </a:t>
            </a:r>
            <a:r>
              <a:rPr lang="en-US" sz="1800" dirty="0"/>
              <a:t>participating yearly and </a:t>
            </a:r>
            <a:r>
              <a:rPr lang="en-US" sz="1800" b="1" dirty="0"/>
              <a:t>16,000 volunteers</a:t>
            </a:r>
            <a:r>
              <a:rPr lang="en-US" sz="1800" dirty="0"/>
              <a:t>. </a:t>
            </a:r>
          </a:p>
          <a:p>
            <a:pPr marL="180000" lvl="0" indent="-216000">
              <a:lnSpc>
                <a:spcPct val="120000"/>
              </a:lnSpc>
              <a:spcBef>
                <a:spcPts val="800"/>
              </a:spcBef>
              <a:buFont typeface="Wingdings" panose="05000000000000000000" pitchFamily="2" charset="2"/>
              <a:buChar char="Ø"/>
            </a:pPr>
            <a:r>
              <a:rPr lang="en-US" dirty="0"/>
              <a:t>The strength of our program is the </a:t>
            </a:r>
            <a:r>
              <a:rPr lang="en-US" b="1" dirty="0"/>
              <a:t>variety of experiential learning</a:t>
            </a:r>
            <a:r>
              <a:rPr lang="en-US" dirty="0"/>
              <a:t>, mostly outdoors and </a:t>
            </a:r>
            <a:br>
              <a:rPr lang="en-US" dirty="0"/>
            </a:br>
            <a:r>
              <a:rPr lang="en-US" b="1" dirty="0"/>
              <a:t>in small teams</a:t>
            </a:r>
            <a:r>
              <a:rPr lang="en-US" dirty="0"/>
              <a:t> that has a positive impact </a:t>
            </a:r>
            <a:br>
              <a:rPr lang="en-US" dirty="0"/>
            </a:br>
            <a:r>
              <a:rPr lang="en-US" dirty="0"/>
              <a:t>on our youth. </a:t>
            </a:r>
            <a:endParaRPr lang="en-US" sz="1800" dirty="0"/>
          </a:p>
        </p:txBody>
      </p:sp>
      <p:sp>
        <p:nvSpPr>
          <p:cNvPr id="7" name="TextBox 6">
            <a:extLst>
              <a:ext uri="{FF2B5EF4-FFF2-40B4-BE49-F238E27FC236}">
                <a16:creationId xmlns:a16="http://schemas.microsoft.com/office/drawing/2014/main" id="{162B28D0-A925-334B-B350-F829CF12475E}"/>
              </a:ext>
            </a:extLst>
          </p:cNvPr>
          <p:cNvSpPr txBox="1"/>
          <p:nvPr/>
        </p:nvSpPr>
        <p:spPr>
          <a:xfrm>
            <a:off x="218364" y="529053"/>
            <a:ext cx="12192000" cy="784830"/>
          </a:xfrm>
          <a:prstGeom prst="rect">
            <a:avLst/>
          </a:prstGeom>
          <a:noFill/>
        </p:spPr>
        <p:txBody>
          <a:bodyPr wrap="square" rtlCol="0">
            <a:spAutoFit/>
          </a:bodyPr>
          <a:lstStyle/>
          <a:p>
            <a:pPr algn="ctr"/>
            <a:r>
              <a:rPr lang="en-CA" sz="3700" dirty="0">
                <a:solidFill>
                  <a:schemeClr val="bg1"/>
                </a:solidFill>
                <a:latin typeface="Calibri" panose="020F0502020204030204" pitchFamily="34" charset="0"/>
                <a:cs typeface="Calibri" panose="020F0502020204030204" pitchFamily="34" charset="0"/>
              </a:rPr>
              <a:t>Some interesting facts about Scouts</a:t>
            </a:r>
          </a:p>
          <a:p>
            <a:endParaRPr lang="en-CA" sz="800" dirty="0">
              <a:latin typeface="Bliss 2" panose="02000506030000020004" pitchFamily="50" charset="0"/>
            </a:endParaRPr>
          </a:p>
        </p:txBody>
      </p:sp>
      <p:pic>
        <p:nvPicPr>
          <p:cNvPr id="6" name="Picture 5">
            <a:extLst>
              <a:ext uri="{FF2B5EF4-FFF2-40B4-BE49-F238E27FC236}">
                <a16:creationId xmlns:a16="http://schemas.microsoft.com/office/drawing/2014/main" id="{D237B060-F37D-3C40-88E3-4B0AF8093852}"/>
              </a:ext>
            </a:extLst>
          </p:cNvPr>
          <p:cNvPicPr>
            <a:picLocks noChangeAspect="1"/>
          </p:cNvPicPr>
          <p:nvPr/>
        </p:nvPicPr>
        <p:blipFill rotWithShape="1">
          <a:blip r:embed="rId2">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pic>
        <p:nvPicPr>
          <p:cNvPr id="3" name="Picture 2" descr="Icon&#10;&#10;Description automatically generated">
            <a:extLst>
              <a:ext uri="{FF2B5EF4-FFF2-40B4-BE49-F238E27FC236}">
                <a16:creationId xmlns:a16="http://schemas.microsoft.com/office/drawing/2014/main" id="{5FDA51AE-0DF3-FF42-854D-EEC2A3A7A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25" y="424536"/>
            <a:ext cx="1545799" cy="1577562"/>
          </a:xfrm>
          <a:prstGeom prst="rect">
            <a:avLst/>
          </a:prstGeom>
        </p:spPr>
      </p:pic>
    </p:spTree>
    <p:extLst>
      <p:ext uri="{BB962C8B-B14F-4D97-AF65-F5344CB8AC3E}">
        <p14:creationId xmlns:p14="http://schemas.microsoft.com/office/powerpoint/2010/main" val="82175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4C9E144-7048-6846-8F4F-EE667214B600}"/>
              </a:ext>
            </a:extLst>
          </p:cNvPr>
          <p:cNvSpPr/>
          <p:nvPr/>
        </p:nvSpPr>
        <p:spPr>
          <a:xfrm>
            <a:off x="6227928" y="591103"/>
            <a:ext cx="5468203" cy="754053"/>
          </a:xfrm>
          <a:prstGeom prst="roundRect">
            <a:avLst/>
          </a:prstGeom>
          <a:solidFill>
            <a:srgbClr val="70B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227928" y="647724"/>
            <a:ext cx="5468203" cy="1138773"/>
          </a:xfrm>
          <a:prstGeom prst="rect">
            <a:avLst/>
          </a:prstGeom>
          <a:noFill/>
        </p:spPr>
        <p:txBody>
          <a:bodyPr wrap="square" rtlCol="0">
            <a:spAutoFit/>
          </a:bodyPr>
          <a:lstStyle/>
          <a:p>
            <a:pPr algn="ctr"/>
            <a:r>
              <a:rPr lang="en-CA" sz="3400" dirty="0">
                <a:solidFill>
                  <a:schemeClr val="bg1"/>
                </a:solidFill>
                <a:latin typeface="Calibri" panose="020F0502020204030204" pitchFamily="34" charset="0"/>
                <a:cs typeface="Calibri" panose="020F0502020204030204" pitchFamily="34" charset="0"/>
              </a:rPr>
              <a:t>Links and Resources</a:t>
            </a:r>
          </a:p>
          <a:p>
            <a:endParaRPr lang="en-CA" sz="3400" dirty="0">
              <a:latin typeface="Bliss 2" panose="02000506030000020004" pitchFamily="50" charset="0"/>
            </a:endParaRPr>
          </a:p>
        </p:txBody>
      </p:sp>
      <p:sp>
        <p:nvSpPr>
          <p:cNvPr id="7" name="Rectangle 6">
            <a:extLst>
              <a:ext uri="{FF2B5EF4-FFF2-40B4-BE49-F238E27FC236}">
                <a16:creationId xmlns:a16="http://schemas.microsoft.com/office/drawing/2014/main" id="{44CA4711-F1A7-F846-90AF-648D3E3F9E14}"/>
              </a:ext>
            </a:extLst>
          </p:cNvPr>
          <p:cNvSpPr/>
          <p:nvPr/>
        </p:nvSpPr>
        <p:spPr>
          <a:xfrm>
            <a:off x="6227928" y="1650017"/>
            <a:ext cx="6096000" cy="4385816"/>
          </a:xfrm>
          <a:prstGeom prst="rect">
            <a:avLst/>
          </a:prstGeom>
        </p:spPr>
        <p:txBody>
          <a:bodyPr wrap="square">
            <a:spAutoFit/>
          </a:bodyPr>
          <a:lstStyle/>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No One Left Behind Subsidy Program: </a:t>
            </a:r>
            <a:r>
              <a:rPr lang="en-CA" dirty="0" err="1">
                <a:latin typeface="Calibri" panose="020F0502020204030204" pitchFamily="34" charset="0"/>
                <a:cs typeface="Calibri" panose="020F0502020204030204" pitchFamily="34" charset="0"/>
                <a:hlinkClick r:id="rId2"/>
              </a:rPr>
              <a:t>Scouts.ca</a:t>
            </a:r>
            <a:r>
              <a:rPr lang="en-CA" dirty="0">
                <a:latin typeface="Calibri" panose="020F0502020204030204" pitchFamily="34" charset="0"/>
                <a:cs typeface="Calibri" panose="020F0502020204030204" pitchFamily="34" charset="0"/>
                <a:hlinkClick r:id="rId2"/>
              </a:rPr>
              <a:t>/donate/overview.html</a:t>
            </a: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Online Scout Shop: </a:t>
            </a:r>
            <a:r>
              <a:rPr lang="en-CA" dirty="0">
                <a:latin typeface="Calibri" panose="020F0502020204030204" pitchFamily="34" charset="0"/>
                <a:cs typeface="Calibri" panose="020F0502020204030204" pitchFamily="34" charset="0"/>
                <a:hlinkClick r:id="rId3"/>
              </a:rPr>
              <a:t>Scoutshop.ca/</a:t>
            </a: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New Scouter Welcome Kit: </a:t>
            </a:r>
            <a:r>
              <a:rPr lang="en-CA"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Scoutsca.s3.amazonaws.com/2019/01/nswk.pdf</a:t>
            </a:r>
            <a:endParaRPr lang="en-CA" dirty="0">
              <a:solidFill>
                <a:srgbClr val="0070C0"/>
              </a:solidFill>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Outdoor Adventure Skills Badges: Competencies and Requirements </a:t>
            </a:r>
            <a:r>
              <a:rPr lang="en-CA" dirty="0" err="1">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Scouts.ca</a:t>
            </a:r>
            <a:r>
              <a:rPr lang="en-CA"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/programs/canadian-path/about/outdoor-adventure-skills.html</a:t>
            </a:r>
            <a:endParaRPr lang="en-CA" dirty="0">
              <a:solidFill>
                <a:srgbClr val="0070C0"/>
              </a:solidFill>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Safe Scouting: </a:t>
            </a:r>
            <a:r>
              <a:rPr lang="en-CA" dirty="0">
                <a:latin typeface="Calibri" panose="020F0502020204030204" pitchFamily="34" charset="0"/>
                <a:cs typeface="Calibri" panose="020F0502020204030204" pitchFamily="34" charset="0"/>
                <a:hlinkClick r:id="rId6"/>
              </a:rPr>
              <a:t>Scouts.ca/safety/</a:t>
            </a:r>
            <a:r>
              <a:rPr lang="en-CA" dirty="0">
                <a:latin typeface="Calibri" panose="020F0502020204030204" pitchFamily="34" charset="0"/>
                <a:cs typeface="Calibri" panose="020F0502020204030204" pitchFamily="34" charset="0"/>
              </a:rPr>
              <a:t> </a:t>
            </a: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Program Information (all sections): </a:t>
            </a:r>
            <a:r>
              <a:rPr lang="en-CA" dirty="0">
                <a:latin typeface="Calibri" panose="020F0502020204030204" pitchFamily="34" charset="0"/>
                <a:cs typeface="Calibri" panose="020F0502020204030204" pitchFamily="34" charset="0"/>
                <a:hlinkClick r:id="rId7"/>
              </a:rPr>
              <a:t>Scouts.ca/programs/overview.html</a:t>
            </a: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Volunteer Information link: </a:t>
            </a:r>
            <a:r>
              <a:rPr lang="en-CA" dirty="0">
                <a:latin typeface="Calibri" panose="020F0502020204030204" pitchFamily="34" charset="0"/>
                <a:cs typeface="Calibri" panose="020F0502020204030204" pitchFamily="34" charset="0"/>
                <a:hlinkClick r:id="rId8"/>
              </a:rPr>
              <a:t>Scouts.ca/volunteer/overview.html</a:t>
            </a:r>
            <a:r>
              <a:rPr lang="en-CA" dirty="0">
                <a:latin typeface="Calibri" panose="020F0502020204030204" pitchFamily="34" charset="0"/>
                <a:cs typeface="Calibri" panose="020F0502020204030204" pitchFamily="34" charset="0"/>
              </a:rPr>
              <a:t>  </a:t>
            </a:r>
          </a:p>
        </p:txBody>
      </p:sp>
      <p:pic>
        <p:nvPicPr>
          <p:cNvPr id="23" name="Picture 22">
            <a:extLst>
              <a:ext uri="{FF2B5EF4-FFF2-40B4-BE49-F238E27FC236}">
                <a16:creationId xmlns:a16="http://schemas.microsoft.com/office/drawing/2014/main" id="{3B742287-73C9-4945-A928-A7E54867FD8A}"/>
              </a:ext>
            </a:extLst>
          </p:cNvPr>
          <p:cNvPicPr>
            <a:picLocks noChangeAspect="1"/>
          </p:cNvPicPr>
          <p:nvPr/>
        </p:nvPicPr>
        <p:blipFill rotWithShape="1">
          <a:blip r:embed="rId9">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
        <p:nvSpPr>
          <p:cNvPr id="22" name="Rounded Rectangle 21">
            <a:extLst>
              <a:ext uri="{FF2B5EF4-FFF2-40B4-BE49-F238E27FC236}">
                <a16:creationId xmlns:a16="http://schemas.microsoft.com/office/drawing/2014/main" id="{F50BE0FB-1888-AF40-88A1-F33E55DF995E}"/>
              </a:ext>
            </a:extLst>
          </p:cNvPr>
          <p:cNvSpPr/>
          <p:nvPr/>
        </p:nvSpPr>
        <p:spPr>
          <a:xfrm>
            <a:off x="363941" y="591103"/>
            <a:ext cx="5600132" cy="75405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18F85B6-C4C7-454C-952E-BCE511ABD023}"/>
              </a:ext>
            </a:extLst>
          </p:cNvPr>
          <p:cNvSpPr/>
          <p:nvPr/>
        </p:nvSpPr>
        <p:spPr>
          <a:xfrm>
            <a:off x="363941" y="1650017"/>
            <a:ext cx="5600132" cy="4778231"/>
          </a:xfrm>
          <a:prstGeom prst="rect">
            <a:avLst/>
          </a:prstGeom>
        </p:spPr>
        <p:txBody>
          <a:bodyPr wrap="square">
            <a:spAutoFit/>
          </a:bodyPr>
          <a:lstStyle/>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Scouts for Sustainability: </a:t>
            </a:r>
            <a:r>
              <a:rPr lang="en-CA" dirty="0">
                <a:latin typeface="Calibri" panose="020F0502020204030204" pitchFamily="34" charset="0"/>
                <a:cs typeface="Calibri" panose="020F0502020204030204" pitchFamily="34" charset="0"/>
                <a:hlinkClick r:id="rId10"/>
              </a:rPr>
              <a:t>Scouts.ca/programs/scouts-for-sustainability/overview.html</a:t>
            </a: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The Great Canadian Scouting Adventure: </a:t>
            </a:r>
            <a:r>
              <a:rPr lang="en-CA" dirty="0">
                <a:latin typeface="Calibri" panose="020F0502020204030204" pitchFamily="34" charset="0"/>
                <a:cs typeface="Calibri" panose="020F0502020204030204" pitchFamily="34" charset="0"/>
                <a:hlinkClick r:id="rId11"/>
              </a:rPr>
              <a:t>Scouts.ca/programs/great-canadian-scouting-adventure/explore.html</a:t>
            </a: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Personal Achievement Badge Portal: </a:t>
            </a:r>
            <a:r>
              <a:rPr lang="en-CA" dirty="0">
                <a:latin typeface="Calibri" panose="020F0502020204030204" pitchFamily="34" charset="0"/>
                <a:cs typeface="Calibri" panose="020F0502020204030204" pitchFamily="34" charset="0"/>
                <a:hlinkClick r:id="rId12"/>
              </a:rPr>
              <a:t>Scouts.ca/programs/canadian-path/personal-achievement-badges/overview.html</a:t>
            </a: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CA" dirty="0">
                <a:latin typeface="Calibri" panose="020F0502020204030204" pitchFamily="34" charset="0"/>
                <a:cs typeface="Calibri" panose="020F0502020204030204" pitchFamily="34" charset="0"/>
              </a:rPr>
              <a:t>Activity Finder: </a:t>
            </a:r>
            <a:r>
              <a:rPr lang="en-CA" dirty="0">
                <a:latin typeface="Calibri" panose="020F0502020204030204" pitchFamily="34" charset="0"/>
                <a:cs typeface="Calibri" panose="020F0502020204030204" pitchFamily="34" charset="0"/>
                <a:hlinkClick r:id="rId13"/>
              </a:rPr>
              <a:t>Scouts.ca/resources/activity-finder.html</a:t>
            </a: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endParaRPr lang="en-CA" dirty="0">
              <a:latin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endParaRPr lang="en-CA"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EED20530-DD02-644E-B4F4-C67DE4110B23}"/>
              </a:ext>
            </a:extLst>
          </p:cNvPr>
          <p:cNvSpPr txBox="1"/>
          <p:nvPr/>
        </p:nvSpPr>
        <p:spPr>
          <a:xfrm>
            <a:off x="363941" y="647724"/>
            <a:ext cx="5600132" cy="1138773"/>
          </a:xfrm>
          <a:prstGeom prst="rect">
            <a:avLst/>
          </a:prstGeom>
          <a:noFill/>
        </p:spPr>
        <p:txBody>
          <a:bodyPr wrap="square" rtlCol="0">
            <a:spAutoFit/>
          </a:bodyPr>
          <a:lstStyle/>
          <a:p>
            <a:pPr algn="ctr"/>
            <a:r>
              <a:rPr lang="en-CA" sz="3400" dirty="0">
                <a:solidFill>
                  <a:schemeClr val="bg1"/>
                </a:solidFill>
                <a:latin typeface="Calibri" panose="020F0502020204030204" pitchFamily="34" charset="0"/>
                <a:cs typeface="Calibri" panose="020F0502020204030204" pitchFamily="34" charset="0"/>
              </a:rPr>
              <a:t>Online Program Material</a:t>
            </a:r>
          </a:p>
          <a:p>
            <a:endParaRPr lang="en-CA" sz="3400" dirty="0">
              <a:latin typeface="Bliss 2" panose="02000506030000020004" pitchFamily="50" charset="0"/>
            </a:endParaRPr>
          </a:p>
        </p:txBody>
      </p:sp>
    </p:spTree>
    <p:extLst>
      <p:ext uri="{BB962C8B-B14F-4D97-AF65-F5344CB8AC3E}">
        <p14:creationId xmlns:p14="http://schemas.microsoft.com/office/powerpoint/2010/main" val="58544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 sky, people&#10;&#10;Description automatically generated">
            <a:extLst>
              <a:ext uri="{FF2B5EF4-FFF2-40B4-BE49-F238E27FC236}">
                <a16:creationId xmlns:a16="http://schemas.microsoft.com/office/drawing/2014/main" id="{7B77C58E-48D9-8940-A069-43A00F705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9"/>
            <a:ext cx="12192000" cy="6858000"/>
          </a:xfrm>
          <a:prstGeom prst="rect">
            <a:avLst/>
          </a:prstGeom>
        </p:spPr>
      </p:pic>
    </p:spTree>
    <p:extLst>
      <p:ext uri="{BB962C8B-B14F-4D97-AF65-F5344CB8AC3E}">
        <p14:creationId xmlns:p14="http://schemas.microsoft.com/office/powerpoint/2010/main" val="263146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on a path with horses&#10;&#10;Description automatically generated with low confidence">
            <a:extLst>
              <a:ext uri="{FF2B5EF4-FFF2-40B4-BE49-F238E27FC236}">
                <a16:creationId xmlns:a16="http://schemas.microsoft.com/office/drawing/2014/main" id="{56945B29-6411-D046-B125-A7C87BF9F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8" name="Oval 7">
            <a:extLst>
              <a:ext uri="{FF2B5EF4-FFF2-40B4-BE49-F238E27FC236}">
                <a16:creationId xmlns:a16="http://schemas.microsoft.com/office/drawing/2014/main" id="{E46DDA48-E4CF-C640-B8D5-8108E2957C8A}"/>
              </a:ext>
            </a:extLst>
          </p:cNvPr>
          <p:cNvSpPr/>
          <p:nvPr/>
        </p:nvSpPr>
        <p:spPr>
          <a:xfrm>
            <a:off x="2616599" y="2366943"/>
            <a:ext cx="3456382" cy="345638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CCAB71B-311D-9E4F-BADC-51631E3063F8}"/>
              </a:ext>
            </a:extLst>
          </p:cNvPr>
          <p:cNvSpPr txBox="1"/>
          <p:nvPr/>
        </p:nvSpPr>
        <p:spPr>
          <a:xfrm>
            <a:off x="2574116" y="3057791"/>
            <a:ext cx="3582708" cy="2523768"/>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cs typeface="Calibri" panose="020F0502020204030204" pitchFamily="34" charset="0"/>
              </a:rPr>
              <a:t>Through a variety of fun experiences with friends, outdoor adventures and contributions to their </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community, Scouts build </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resilience and skills that </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set them up for life.​</a:t>
            </a:r>
            <a:endParaRPr lang="en-CA" sz="2000" dirty="0">
              <a:solidFill>
                <a:schemeClr val="bg1"/>
              </a:solidFill>
              <a:latin typeface="Calibri" panose="020F0502020204030204" pitchFamily="34" charset="0"/>
              <a:cs typeface="Calibri" panose="020F0502020204030204" pitchFamily="34" charset="0"/>
            </a:endParaRPr>
          </a:p>
          <a:p>
            <a:pPr algn="ctr"/>
            <a:endParaRPr lang="en-US" dirty="0">
              <a:solidFill>
                <a:schemeClr val="bg1"/>
              </a:solidFill>
            </a:endParaRPr>
          </a:p>
        </p:txBody>
      </p:sp>
      <p:sp>
        <p:nvSpPr>
          <p:cNvPr id="7" name="Oval 6">
            <a:extLst>
              <a:ext uri="{FF2B5EF4-FFF2-40B4-BE49-F238E27FC236}">
                <a16:creationId xmlns:a16="http://schemas.microsoft.com/office/drawing/2014/main" id="{0DB241E1-4FE0-2E4F-8D80-3BDA0F9DCF08}"/>
              </a:ext>
            </a:extLst>
          </p:cNvPr>
          <p:cNvSpPr/>
          <p:nvPr/>
        </p:nvSpPr>
        <p:spPr>
          <a:xfrm>
            <a:off x="1017427" y="615919"/>
            <a:ext cx="2686930" cy="2686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5A7A1B-7620-4F4E-BA44-8E0E86793247}"/>
              </a:ext>
            </a:extLst>
          </p:cNvPr>
          <p:cNvSpPr/>
          <p:nvPr/>
        </p:nvSpPr>
        <p:spPr>
          <a:xfrm>
            <a:off x="1270602" y="1137713"/>
            <a:ext cx="2198336" cy="1477328"/>
          </a:xfrm>
          <a:prstGeom prst="rect">
            <a:avLst/>
          </a:prstGeom>
        </p:spPr>
        <p:txBody>
          <a:bodyPr wrap="square">
            <a:spAutoFit/>
          </a:bodyPr>
          <a:lstStyle/>
          <a:p>
            <a:pPr algn="ctr"/>
            <a:r>
              <a:rPr lang="en-CA" sz="3000" b="1" dirty="0">
                <a:solidFill>
                  <a:schemeClr val="bg1"/>
                </a:solidFill>
                <a:latin typeface="Calibri" panose="020F0502020204030204" pitchFamily="34" charset="0"/>
                <a:cs typeface="Calibri" panose="020F0502020204030204" pitchFamily="34" charset="0"/>
              </a:rPr>
              <a:t>Scouts </a:t>
            </a:r>
            <a:br>
              <a:rPr lang="en-CA" sz="3000" b="1" dirty="0">
                <a:solidFill>
                  <a:schemeClr val="bg1"/>
                </a:solidFill>
                <a:latin typeface="Calibri" panose="020F0502020204030204" pitchFamily="34" charset="0"/>
                <a:cs typeface="Calibri" panose="020F0502020204030204" pitchFamily="34" charset="0"/>
              </a:rPr>
            </a:br>
            <a:r>
              <a:rPr lang="en-US" sz="3000" b="1" dirty="0">
                <a:solidFill>
                  <a:schemeClr val="bg1"/>
                </a:solidFill>
                <a:latin typeface="Calibri" panose="020F0502020204030204" pitchFamily="34" charset="0"/>
                <a:cs typeface="Calibri" panose="020F0502020204030204" pitchFamily="34" charset="0"/>
              </a:rPr>
              <a:t>chart their </a:t>
            </a:r>
            <a:br>
              <a:rPr lang="en-US" sz="3000" b="1" dirty="0">
                <a:solidFill>
                  <a:schemeClr val="bg1"/>
                </a:solidFill>
                <a:latin typeface="Calibri" panose="020F0502020204030204" pitchFamily="34" charset="0"/>
                <a:cs typeface="Calibri" panose="020F0502020204030204" pitchFamily="34" charset="0"/>
              </a:rPr>
            </a:br>
            <a:r>
              <a:rPr lang="en-US" sz="3000" b="1" dirty="0">
                <a:solidFill>
                  <a:schemeClr val="bg1"/>
                </a:solidFill>
                <a:latin typeface="Calibri" panose="020F0502020204030204" pitchFamily="34" charset="0"/>
                <a:cs typeface="Calibri" panose="020F0502020204030204" pitchFamily="34" charset="0"/>
              </a:rPr>
              <a:t>own path. </a:t>
            </a:r>
          </a:p>
        </p:txBody>
      </p:sp>
      <p:pic>
        <p:nvPicPr>
          <p:cNvPr id="10" name="Picture 9">
            <a:extLst>
              <a:ext uri="{FF2B5EF4-FFF2-40B4-BE49-F238E27FC236}">
                <a16:creationId xmlns:a16="http://schemas.microsoft.com/office/drawing/2014/main" id="{D3370188-EF43-A84B-9CB3-BCB6E764DED9}"/>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143749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different&#10;&#10;Description automatically generated">
            <a:extLst>
              <a:ext uri="{FF2B5EF4-FFF2-40B4-BE49-F238E27FC236}">
                <a16:creationId xmlns:a16="http://schemas.microsoft.com/office/drawing/2014/main" id="{BDF04333-1C51-FA4D-BD8A-D5247BEBA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a:extLst>
              <a:ext uri="{FF2B5EF4-FFF2-40B4-BE49-F238E27FC236}">
                <a16:creationId xmlns:a16="http://schemas.microsoft.com/office/drawing/2014/main" id="{3AE74428-617C-1840-8393-F6A3215F8211}"/>
              </a:ext>
            </a:extLst>
          </p:cNvPr>
          <p:cNvSpPr/>
          <p:nvPr/>
        </p:nvSpPr>
        <p:spPr>
          <a:xfrm>
            <a:off x="6797504" y="2092036"/>
            <a:ext cx="2701638" cy="2701638"/>
          </a:xfrm>
          <a:prstGeom prst="ellipse">
            <a:avLst/>
          </a:prstGeom>
          <a:solidFill>
            <a:srgbClr val="70B149"/>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3262FA-1F32-8A46-902B-30738FE518B7}"/>
              </a:ext>
            </a:extLst>
          </p:cNvPr>
          <p:cNvSpPr/>
          <p:nvPr/>
        </p:nvSpPr>
        <p:spPr>
          <a:xfrm>
            <a:off x="86828" y="96982"/>
            <a:ext cx="3976253" cy="6650181"/>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5661310-4A0F-9849-864E-167C4FE84716}"/>
              </a:ext>
            </a:extLst>
          </p:cNvPr>
          <p:cNvSpPr/>
          <p:nvPr/>
        </p:nvSpPr>
        <p:spPr>
          <a:xfrm>
            <a:off x="6879265" y="2574919"/>
            <a:ext cx="2538116" cy="1708160"/>
          </a:xfrm>
          <a:prstGeom prst="rect">
            <a:avLst/>
          </a:prstGeom>
        </p:spPr>
        <p:txBody>
          <a:bodyPr wrap="square">
            <a:spAutoFit/>
          </a:bodyPr>
          <a:lstStyle/>
          <a:p>
            <a:pPr algn="ctr"/>
            <a:r>
              <a:rPr lang="en-US" sz="2700" b="1" dirty="0">
                <a:solidFill>
                  <a:schemeClr val="bg1"/>
                </a:solidFill>
                <a:latin typeface="Calibri" panose="020F0502020204030204" pitchFamily="34" charset="0"/>
              </a:rPr>
              <a:t>Scouting</a:t>
            </a:r>
            <a:r>
              <a:rPr lang="en-US" sz="2400" dirty="0">
                <a:solidFill>
                  <a:schemeClr val="bg1"/>
                </a:solidFill>
                <a:latin typeface="Calibri" panose="020F0502020204030204" pitchFamily="34" charset="0"/>
              </a:rPr>
              <a:t> </a:t>
            </a:r>
            <a:br>
              <a:rPr lang="en-US" sz="2400" dirty="0">
                <a:solidFill>
                  <a:schemeClr val="bg1"/>
                </a:solidFill>
                <a:latin typeface="Calibri" panose="020F0502020204030204" pitchFamily="34" charset="0"/>
              </a:rPr>
            </a:br>
            <a:r>
              <a:rPr lang="en-US" sz="2400" dirty="0">
                <a:solidFill>
                  <a:schemeClr val="bg1"/>
                </a:solidFill>
                <a:latin typeface="Calibri" panose="020F0502020204030204" pitchFamily="34" charset="0"/>
              </a:rPr>
              <a:t>isn't an activity or a setting—</a:t>
            </a:r>
            <a:r>
              <a:rPr lang="en-US" sz="2700" b="1" dirty="0">
                <a:solidFill>
                  <a:schemeClr val="bg1"/>
                </a:solidFill>
                <a:latin typeface="Calibri" panose="020F0502020204030204" pitchFamily="34" charset="0"/>
              </a:rPr>
              <a:t>it’s a discovery.</a:t>
            </a:r>
          </a:p>
        </p:txBody>
      </p:sp>
      <p:sp>
        <p:nvSpPr>
          <p:cNvPr id="2" name="TextBox 1">
            <a:extLst>
              <a:ext uri="{FF2B5EF4-FFF2-40B4-BE49-F238E27FC236}">
                <a16:creationId xmlns:a16="http://schemas.microsoft.com/office/drawing/2014/main" id="{9B4E969E-21DD-46B7-BD1C-5B0FFAF740A2}"/>
              </a:ext>
            </a:extLst>
          </p:cNvPr>
          <p:cNvSpPr txBox="1"/>
          <p:nvPr/>
        </p:nvSpPr>
        <p:spPr>
          <a:xfrm>
            <a:off x="527004" y="1746686"/>
            <a:ext cx="3268859" cy="3046988"/>
          </a:xfrm>
          <a:prstGeom prst="rect">
            <a:avLst/>
          </a:prstGeom>
          <a:noFill/>
        </p:spPr>
        <p:txBody>
          <a:bodyPr wrap="square" rtlCol="0">
            <a:spAutoFit/>
          </a:bodyPr>
          <a:lstStyle/>
          <a:p>
            <a:r>
              <a:rPr lang="en-US" sz="2400" dirty="0">
                <a:solidFill>
                  <a:schemeClr val="bg1"/>
                </a:solidFill>
                <a:latin typeface="Calibri" panose="020F0502020204030204" pitchFamily="34" charset="0"/>
              </a:rPr>
              <a:t>We focus on age-appropriate activities that build skills and promote inclusivity and collaboration—all while having fun with new friends. Here’s what you can expect… </a:t>
            </a:r>
            <a:endParaRPr lang="en-CA" sz="2400" dirty="0">
              <a:solidFill>
                <a:schemeClr val="bg1"/>
              </a:solidFill>
            </a:endParaRPr>
          </a:p>
        </p:txBody>
      </p:sp>
      <p:pic>
        <p:nvPicPr>
          <p:cNvPr id="7" name="Picture 6">
            <a:extLst>
              <a:ext uri="{FF2B5EF4-FFF2-40B4-BE49-F238E27FC236}">
                <a16:creationId xmlns:a16="http://schemas.microsoft.com/office/drawing/2014/main" id="{0CD47966-AAD3-D448-825D-9BEBE5681F86}"/>
              </a:ext>
            </a:extLst>
          </p:cNvPr>
          <p:cNvPicPr>
            <a:picLocks noChangeAspect="1"/>
          </p:cNvPicPr>
          <p:nvPr/>
        </p:nvPicPr>
        <p:blipFill rotWithShape="1">
          <a:blip r:embed="rId4">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225515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fferent, posing&#10;&#10;Description automatically generated">
            <a:extLst>
              <a:ext uri="{FF2B5EF4-FFF2-40B4-BE49-F238E27FC236}">
                <a16:creationId xmlns:a16="http://schemas.microsoft.com/office/drawing/2014/main" id="{F6C21B45-7FF2-DC4B-8DA8-681EFA80F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B4E969E-21DD-46B7-BD1C-5B0FFAF740A2}"/>
              </a:ext>
            </a:extLst>
          </p:cNvPr>
          <p:cNvSpPr txBox="1"/>
          <p:nvPr/>
        </p:nvSpPr>
        <p:spPr>
          <a:xfrm>
            <a:off x="8383555" y="725602"/>
            <a:ext cx="3474380" cy="826508"/>
          </a:xfrm>
          <a:prstGeom prst="rect">
            <a:avLst/>
          </a:prstGeom>
          <a:noFill/>
        </p:spPr>
        <p:txBody>
          <a:bodyPr wrap="square" rtlCol="0">
            <a:spAutoFit/>
          </a:bodyPr>
          <a:lstStyle/>
          <a:p>
            <a:pPr algn="ctr">
              <a:lnSpc>
                <a:spcPts val="3000"/>
              </a:lnSpc>
            </a:pPr>
            <a:r>
              <a:rPr lang="en-US" sz="4000" b="0" i="0" u="none" strike="noStrike" dirty="0">
                <a:solidFill>
                  <a:srgbClr val="000000"/>
                </a:solidFill>
                <a:effectLst/>
                <a:latin typeface="Calibri" panose="020F0502020204030204" pitchFamily="34" charset="0"/>
              </a:rPr>
              <a:t>Beaver </a:t>
            </a:r>
            <a:r>
              <a:rPr lang="en-US" sz="4000" dirty="0">
                <a:solidFill>
                  <a:srgbClr val="000000"/>
                </a:solidFill>
                <a:latin typeface="Calibri" panose="020F0502020204030204" pitchFamily="34" charset="0"/>
              </a:rPr>
              <a:t>Scouts</a:t>
            </a:r>
          </a:p>
          <a:p>
            <a:pPr algn="ctr">
              <a:lnSpc>
                <a:spcPts val="3000"/>
              </a:lnSpc>
            </a:pPr>
            <a:r>
              <a:rPr lang="en-US" b="0" i="0" u="none" strike="noStrike" dirty="0">
                <a:solidFill>
                  <a:srgbClr val="000000"/>
                </a:solidFill>
                <a:effectLst/>
                <a:latin typeface="Calibri" panose="020F0502020204030204" pitchFamily="34" charset="0"/>
              </a:rPr>
              <a:t>(Age 5–7)</a:t>
            </a:r>
            <a:endParaRPr lang="en-CA" dirty="0"/>
          </a:p>
        </p:txBody>
      </p:sp>
      <p:sp>
        <p:nvSpPr>
          <p:cNvPr id="4" name="TextBox 3">
            <a:extLst>
              <a:ext uri="{FF2B5EF4-FFF2-40B4-BE49-F238E27FC236}">
                <a16:creationId xmlns:a16="http://schemas.microsoft.com/office/drawing/2014/main" id="{ADF41F26-E01C-47B2-9276-BF8D096D4C9D}"/>
              </a:ext>
            </a:extLst>
          </p:cNvPr>
          <p:cNvSpPr txBox="1"/>
          <p:nvPr/>
        </p:nvSpPr>
        <p:spPr>
          <a:xfrm>
            <a:off x="8437117" y="1604207"/>
            <a:ext cx="4092257" cy="4047262"/>
          </a:xfrm>
          <a:prstGeom prst="rect">
            <a:avLst/>
          </a:prstGeom>
          <a:noFill/>
        </p:spPr>
        <p:txBody>
          <a:bodyPr wrap="square" rtlCol="0">
            <a:spAutoFit/>
          </a:bodyPr>
          <a:lstStyle/>
          <a:p>
            <a:pPr>
              <a:spcAft>
                <a:spcPts val="600"/>
              </a:spcAft>
            </a:pPr>
            <a:r>
              <a:rPr lang="en-CA" b="1" dirty="0"/>
              <a:t>L</a:t>
            </a:r>
            <a:r>
              <a:rPr lang="en-CA" sz="1800" b="1" dirty="0"/>
              <a:t>earn about:</a:t>
            </a:r>
            <a:br>
              <a:rPr lang="en-CA" sz="1800" b="1" dirty="0"/>
            </a:br>
            <a:r>
              <a:rPr lang="en-CA" dirty="0"/>
              <a:t>Sharing, the environment, </a:t>
            </a:r>
            <a:br>
              <a:rPr lang="en-CA" dirty="0"/>
            </a:br>
            <a:r>
              <a:rPr lang="en-CA" dirty="0"/>
              <a:t>teamwork, and an introduction </a:t>
            </a:r>
            <a:br>
              <a:rPr lang="en-CA" dirty="0"/>
            </a:br>
            <a:r>
              <a:rPr lang="en-CA" dirty="0"/>
              <a:t>to Plan, Do, Review </a:t>
            </a:r>
            <a:r>
              <a:rPr lang="en-CA" sz="1800" dirty="0"/>
              <a:t>as the basis for </a:t>
            </a:r>
            <a:br>
              <a:rPr lang="en-CA" sz="1800" dirty="0"/>
            </a:br>
            <a:r>
              <a:rPr lang="en-CA" sz="1800" dirty="0"/>
              <a:t>setting goals and achieving them</a:t>
            </a:r>
          </a:p>
          <a:p>
            <a:br>
              <a:rPr lang="en-CA" sz="1800" b="1" dirty="0"/>
            </a:br>
            <a:r>
              <a:rPr lang="en-CA" sz="1800" b="1" dirty="0"/>
              <a:t>The lingo:</a:t>
            </a:r>
          </a:p>
          <a:p>
            <a:pPr marL="285750" indent="-285750">
              <a:buFont typeface="Arial" panose="020B0604020202020204" pitchFamily="34" charset="0"/>
              <a:buChar char="•"/>
            </a:pPr>
            <a:r>
              <a:rPr lang="en-CA" sz="1800" i="1" dirty="0"/>
              <a:t>Colony</a:t>
            </a:r>
            <a:r>
              <a:rPr lang="en-CA" sz="1800" dirty="0"/>
              <a:t> = </a:t>
            </a:r>
            <a:r>
              <a:rPr lang="en-CA" dirty="0"/>
              <a:t>a team</a:t>
            </a:r>
            <a:r>
              <a:rPr lang="en-CA" sz="1800" dirty="0"/>
              <a:t>. </a:t>
            </a:r>
          </a:p>
          <a:p>
            <a:pPr marL="285750" indent="-285750">
              <a:buFont typeface="Arial" panose="020B0604020202020204" pitchFamily="34" charset="0"/>
              <a:buChar char="•"/>
            </a:pPr>
            <a:r>
              <a:rPr lang="en-CA" sz="1800" dirty="0"/>
              <a:t>Each </a:t>
            </a:r>
            <a:r>
              <a:rPr lang="en-CA" sz="1800" i="1" dirty="0"/>
              <a:t>Colony</a:t>
            </a:r>
            <a:r>
              <a:rPr lang="en-CA" sz="1800" dirty="0"/>
              <a:t> is broken up into </a:t>
            </a:r>
            <a:br>
              <a:rPr lang="en-CA" sz="1800" dirty="0"/>
            </a:br>
            <a:r>
              <a:rPr lang="en-CA" sz="1800" dirty="0"/>
              <a:t>small </a:t>
            </a:r>
            <a:r>
              <a:rPr lang="en-CA" dirty="0"/>
              <a:t>teams</a:t>
            </a:r>
            <a:r>
              <a:rPr lang="en-CA" sz="1800" dirty="0"/>
              <a:t> = </a:t>
            </a:r>
            <a:r>
              <a:rPr lang="en-CA" sz="1800" i="1" dirty="0"/>
              <a:t>Lodges</a:t>
            </a:r>
          </a:p>
          <a:p>
            <a:pPr marL="285750" indent="-285750">
              <a:buFont typeface="Arial" panose="020B0604020202020204" pitchFamily="34" charset="0"/>
              <a:buChar char="•"/>
            </a:pPr>
            <a:r>
              <a:rPr lang="en-CA" sz="1800" dirty="0"/>
              <a:t>Each </a:t>
            </a:r>
            <a:r>
              <a:rPr lang="en-CA" i="1" dirty="0"/>
              <a:t>L</a:t>
            </a:r>
            <a:r>
              <a:rPr lang="en-CA" sz="1800" i="1" dirty="0"/>
              <a:t>odge</a:t>
            </a:r>
            <a:r>
              <a:rPr lang="en-CA" sz="1800" dirty="0"/>
              <a:t> has a designated </a:t>
            </a:r>
            <a:br>
              <a:rPr lang="en-CA" sz="1800" dirty="0"/>
            </a:br>
            <a:r>
              <a:rPr lang="en-CA" sz="1800" dirty="0"/>
              <a:t>Beaver (</a:t>
            </a:r>
            <a:r>
              <a:rPr lang="en-CA" sz="1800" i="1" dirty="0"/>
              <a:t>White Tail</a:t>
            </a:r>
            <a:r>
              <a:rPr lang="en-CA" sz="1800" dirty="0"/>
              <a:t>) to help them </a:t>
            </a:r>
            <a:br>
              <a:rPr lang="en-CA" sz="1800" dirty="0"/>
            </a:br>
            <a:r>
              <a:rPr lang="en-CA" sz="1800" dirty="0"/>
              <a:t>along with the Scouters.</a:t>
            </a:r>
          </a:p>
          <a:p>
            <a:endParaRPr lang="en-CA" dirty="0"/>
          </a:p>
        </p:txBody>
      </p:sp>
      <p:sp>
        <p:nvSpPr>
          <p:cNvPr id="7" name="Rectangle 6">
            <a:extLst>
              <a:ext uri="{FF2B5EF4-FFF2-40B4-BE49-F238E27FC236}">
                <a16:creationId xmlns:a16="http://schemas.microsoft.com/office/drawing/2014/main" id="{1872A23B-54C2-8B4D-8EFF-67C520298FA0}"/>
              </a:ext>
            </a:extLst>
          </p:cNvPr>
          <p:cNvSpPr/>
          <p:nvPr/>
        </p:nvSpPr>
        <p:spPr>
          <a:xfrm>
            <a:off x="8146473" y="96981"/>
            <a:ext cx="3948545" cy="6650183"/>
          </a:xfrm>
          <a:prstGeom prst="rect">
            <a:avLst/>
          </a:prstGeom>
          <a:noFill/>
          <a:ln w="50800">
            <a:solidFill>
              <a:srgbClr val="80000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6F3C3C4-AA93-5B46-9336-F2A10350AA08}"/>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324992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D8E454-28F8-3448-8DB0-81D1B59493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B4E969E-21DD-46B7-BD1C-5B0FFAF740A2}"/>
              </a:ext>
            </a:extLst>
          </p:cNvPr>
          <p:cNvSpPr txBox="1"/>
          <p:nvPr/>
        </p:nvSpPr>
        <p:spPr>
          <a:xfrm>
            <a:off x="8708697" y="610426"/>
            <a:ext cx="2880932" cy="826508"/>
          </a:xfrm>
          <a:prstGeom prst="rect">
            <a:avLst/>
          </a:prstGeom>
          <a:noFill/>
        </p:spPr>
        <p:txBody>
          <a:bodyPr wrap="square" rtlCol="0">
            <a:spAutoFit/>
          </a:bodyPr>
          <a:lstStyle/>
          <a:p>
            <a:pPr algn="ctr">
              <a:lnSpc>
                <a:spcPts val="3000"/>
              </a:lnSpc>
            </a:pPr>
            <a:r>
              <a:rPr lang="en-US" sz="4000" b="0" i="0" u="none" strike="noStrike" dirty="0">
                <a:solidFill>
                  <a:srgbClr val="000000"/>
                </a:solidFill>
                <a:effectLst/>
                <a:latin typeface="Calibri" panose="020F0502020204030204" pitchFamily="34" charset="0"/>
              </a:rPr>
              <a:t>Cub Scouts </a:t>
            </a:r>
            <a:br>
              <a:rPr lang="en-US" b="0" i="0" u="none" strike="noStrike" dirty="0">
                <a:solidFill>
                  <a:srgbClr val="000000"/>
                </a:solidFill>
                <a:effectLst/>
                <a:latin typeface="Calibri" panose="020F0502020204030204" pitchFamily="34" charset="0"/>
              </a:rPr>
            </a:br>
            <a:r>
              <a:rPr lang="en-US" b="0" i="0" u="none" strike="noStrike" dirty="0">
                <a:solidFill>
                  <a:srgbClr val="000000"/>
                </a:solidFill>
                <a:effectLst/>
                <a:latin typeface="Calibri" panose="020F0502020204030204" pitchFamily="34" charset="0"/>
              </a:rPr>
              <a:t>(Age 8–10)</a:t>
            </a:r>
            <a:endParaRPr lang="en-CA" dirty="0"/>
          </a:p>
        </p:txBody>
      </p:sp>
      <p:sp>
        <p:nvSpPr>
          <p:cNvPr id="4" name="TextBox 3">
            <a:extLst>
              <a:ext uri="{FF2B5EF4-FFF2-40B4-BE49-F238E27FC236}">
                <a16:creationId xmlns:a16="http://schemas.microsoft.com/office/drawing/2014/main" id="{ADF41F26-E01C-47B2-9276-BF8D096D4C9D}"/>
              </a:ext>
            </a:extLst>
          </p:cNvPr>
          <p:cNvSpPr txBox="1"/>
          <p:nvPr/>
        </p:nvSpPr>
        <p:spPr>
          <a:xfrm>
            <a:off x="8465834" y="1554697"/>
            <a:ext cx="3726165" cy="3970318"/>
          </a:xfrm>
          <a:prstGeom prst="rect">
            <a:avLst/>
          </a:prstGeom>
          <a:noFill/>
        </p:spPr>
        <p:txBody>
          <a:bodyPr wrap="square" rtlCol="0">
            <a:spAutoFit/>
          </a:bodyPr>
          <a:lstStyle/>
          <a:p>
            <a:r>
              <a:rPr lang="en-CA" b="1" dirty="0">
                <a:solidFill>
                  <a:schemeClr val="bg2">
                    <a:lumMod val="25000"/>
                  </a:schemeClr>
                </a:solidFill>
              </a:rPr>
              <a:t>L</a:t>
            </a:r>
            <a:r>
              <a:rPr lang="en-CA" sz="1800" b="1" dirty="0">
                <a:solidFill>
                  <a:schemeClr val="bg2">
                    <a:lumMod val="25000"/>
                  </a:schemeClr>
                </a:solidFill>
              </a:rPr>
              <a:t>earn about:</a:t>
            </a:r>
          </a:p>
          <a:p>
            <a:r>
              <a:rPr lang="en-US" dirty="0"/>
              <a:t>Do Your Best (DYB), an introduction </a:t>
            </a:r>
            <a:br>
              <a:rPr lang="en-US" dirty="0"/>
            </a:br>
            <a:r>
              <a:rPr lang="en-US" dirty="0"/>
              <a:t>to responsibility, peer teaching </a:t>
            </a:r>
            <a:r>
              <a:rPr lang="en-CA" sz="1800" dirty="0">
                <a:solidFill>
                  <a:schemeClr val="bg2">
                    <a:lumMod val="25000"/>
                  </a:schemeClr>
                </a:solidFill>
              </a:rPr>
              <a:t>and the foundations of planning</a:t>
            </a:r>
          </a:p>
          <a:p>
            <a:br>
              <a:rPr lang="en-CA" sz="1800" dirty="0">
                <a:solidFill>
                  <a:schemeClr val="bg2">
                    <a:lumMod val="25000"/>
                  </a:schemeClr>
                </a:solidFill>
              </a:rPr>
            </a:br>
            <a:r>
              <a:rPr lang="en-CA" sz="1800" b="1" dirty="0"/>
              <a:t>The lingo: </a:t>
            </a:r>
          </a:p>
          <a:p>
            <a:pPr marL="285750" indent="-285750">
              <a:buFont typeface="Arial" panose="020B0604020202020204" pitchFamily="34" charset="0"/>
              <a:buChar char="•"/>
            </a:pPr>
            <a:r>
              <a:rPr lang="en-CA" sz="1800" i="1" dirty="0"/>
              <a:t>Cub Pack </a:t>
            </a:r>
            <a:r>
              <a:rPr lang="en-CA" sz="1800" dirty="0"/>
              <a:t>= a </a:t>
            </a:r>
            <a:r>
              <a:rPr lang="en-CA" dirty="0"/>
              <a:t>team</a:t>
            </a:r>
          </a:p>
          <a:p>
            <a:pPr marL="285750" indent="-285750">
              <a:buFont typeface="Arial" panose="020B0604020202020204" pitchFamily="34" charset="0"/>
              <a:buChar char="•"/>
            </a:pPr>
            <a:r>
              <a:rPr lang="en-CA" sz="1800" dirty="0">
                <a:solidFill>
                  <a:schemeClr val="bg2">
                    <a:lumMod val="25000"/>
                  </a:schemeClr>
                </a:solidFill>
              </a:rPr>
              <a:t>Each </a:t>
            </a:r>
            <a:r>
              <a:rPr lang="en-CA" sz="1800" i="1" dirty="0">
                <a:solidFill>
                  <a:schemeClr val="bg2">
                    <a:lumMod val="25000"/>
                  </a:schemeClr>
                </a:solidFill>
              </a:rPr>
              <a:t>Pack</a:t>
            </a:r>
            <a:r>
              <a:rPr lang="en-CA" sz="1800" dirty="0">
                <a:solidFill>
                  <a:schemeClr val="bg2">
                    <a:lumMod val="25000"/>
                  </a:schemeClr>
                </a:solidFill>
              </a:rPr>
              <a:t> is broken up into small teams </a:t>
            </a:r>
            <a:r>
              <a:rPr lang="en-CA" dirty="0">
                <a:solidFill>
                  <a:schemeClr val="bg2">
                    <a:lumMod val="25000"/>
                  </a:schemeClr>
                </a:solidFill>
              </a:rPr>
              <a:t>= </a:t>
            </a:r>
            <a:r>
              <a:rPr lang="en-CA" i="1" dirty="0">
                <a:solidFill>
                  <a:schemeClr val="bg2">
                    <a:lumMod val="25000"/>
                  </a:schemeClr>
                </a:solidFill>
              </a:rPr>
              <a:t>L</a:t>
            </a:r>
            <a:r>
              <a:rPr lang="en-CA" sz="1800" i="1" dirty="0">
                <a:solidFill>
                  <a:schemeClr val="bg2">
                    <a:lumMod val="25000"/>
                  </a:schemeClr>
                </a:solidFill>
              </a:rPr>
              <a:t>airs</a:t>
            </a:r>
            <a:r>
              <a:rPr lang="en-CA" sz="1800" dirty="0">
                <a:solidFill>
                  <a:schemeClr val="bg2">
                    <a:lumMod val="25000"/>
                  </a:schemeClr>
                </a:solidFill>
              </a:rPr>
              <a:t>. </a:t>
            </a:r>
          </a:p>
          <a:p>
            <a:pPr marL="285750" indent="-285750">
              <a:buFont typeface="Arial" panose="020B0604020202020204" pitchFamily="34" charset="0"/>
              <a:buChar char="•"/>
            </a:pPr>
            <a:r>
              <a:rPr lang="en-CA" sz="1800" dirty="0">
                <a:solidFill>
                  <a:schemeClr val="bg2">
                    <a:lumMod val="25000"/>
                  </a:schemeClr>
                </a:solidFill>
              </a:rPr>
              <a:t>Each </a:t>
            </a:r>
            <a:r>
              <a:rPr lang="en-CA" sz="1800" i="1" dirty="0">
                <a:solidFill>
                  <a:schemeClr val="bg2">
                    <a:lumMod val="25000"/>
                  </a:schemeClr>
                </a:solidFill>
              </a:rPr>
              <a:t>Lair</a:t>
            </a:r>
            <a:r>
              <a:rPr lang="en-CA" sz="1800" dirty="0">
                <a:solidFill>
                  <a:schemeClr val="bg2">
                    <a:lumMod val="25000"/>
                  </a:schemeClr>
                </a:solidFill>
              </a:rPr>
              <a:t> has a designated Cub (Howler—usually 3</a:t>
            </a:r>
            <a:r>
              <a:rPr lang="en-CA" sz="1800" baseline="30000" dirty="0">
                <a:solidFill>
                  <a:schemeClr val="bg2">
                    <a:lumMod val="25000"/>
                  </a:schemeClr>
                </a:solidFill>
              </a:rPr>
              <a:t>rd</a:t>
            </a:r>
            <a:r>
              <a:rPr lang="en-CA" sz="1800" dirty="0">
                <a:solidFill>
                  <a:schemeClr val="bg2">
                    <a:lumMod val="25000"/>
                  </a:schemeClr>
                </a:solidFill>
              </a:rPr>
              <a:t> year youth) who helps the Lair, along with </a:t>
            </a:r>
            <a:br>
              <a:rPr lang="en-CA" sz="1800" dirty="0">
                <a:solidFill>
                  <a:schemeClr val="bg2">
                    <a:lumMod val="25000"/>
                  </a:schemeClr>
                </a:solidFill>
              </a:rPr>
            </a:br>
            <a:r>
              <a:rPr lang="en-CA" sz="1800" dirty="0">
                <a:solidFill>
                  <a:schemeClr val="bg2">
                    <a:lumMod val="25000"/>
                  </a:schemeClr>
                </a:solidFill>
              </a:rPr>
              <a:t>the Scouters. </a:t>
            </a:r>
          </a:p>
          <a:p>
            <a:endParaRPr lang="en-CA" dirty="0"/>
          </a:p>
        </p:txBody>
      </p:sp>
      <p:sp>
        <p:nvSpPr>
          <p:cNvPr id="7" name="Rectangle 6">
            <a:extLst>
              <a:ext uri="{FF2B5EF4-FFF2-40B4-BE49-F238E27FC236}">
                <a16:creationId xmlns:a16="http://schemas.microsoft.com/office/drawing/2014/main" id="{CA72821F-DA0C-454B-83E4-C760F6A35E5A}"/>
              </a:ext>
            </a:extLst>
          </p:cNvPr>
          <p:cNvSpPr/>
          <p:nvPr/>
        </p:nvSpPr>
        <p:spPr>
          <a:xfrm>
            <a:off x="8167556" y="117763"/>
            <a:ext cx="3948545" cy="6650183"/>
          </a:xfrm>
          <a:prstGeom prst="rect">
            <a:avLst/>
          </a:prstGeom>
          <a:noFill/>
          <a:ln w="38100">
            <a:solidFill>
              <a:srgbClr val="828488"/>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FFF4988-2D27-2649-9054-3E30437E402A}"/>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313381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CD602E-715B-5144-8D0E-C5EA1C188A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B4E969E-21DD-46B7-BD1C-5B0FFAF740A2}"/>
              </a:ext>
            </a:extLst>
          </p:cNvPr>
          <p:cNvSpPr txBox="1"/>
          <p:nvPr/>
        </p:nvSpPr>
        <p:spPr>
          <a:xfrm>
            <a:off x="8780025" y="641819"/>
            <a:ext cx="2312895" cy="826508"/>
          </a:xfrm>
          <a:prstGeom prst="rect">
            <a:avLst/>
          </a:prstGeom>
          <a:noFill/>
        </p:spPr>
        <p:txBody>
          <a:bodyPr wrap="square" rtlCol="0">
            <a:spAutoFit/>
          </a:bodyPr>
          <a:lstStyle/>
          <a:p>
            <a:pPr algn="ctr">
              <a:lnSpc>
                <a:spcPts val="3000"/>
              </a:lnSpc>
            </a:pPr>
            <a:r>
              <a:rPr lang="en-US" sz="4000" b="0" i="0" u="none" strike="noStrike" dirty="0">
                <a:solidFill>
                  <a:srgbClr val="000000"/>
                </a:solidFill>
                <a:effectLst/>
                <a:latin typeface="Calibri" panose="020F0502020204030204" pitchFamily="34" charset="0"/>
              </a:rPr>
              <a:t>Scouts </a:t>
            </a:r>
            <a:br>
              <a:rPr lang="en-US" b="0" i="0" u="none" strike="noStrike" dirty="0">
                <a:solidFill>
                  <a:srgbClr val="000000"/>
                </a:solidFill>
                <a:effectLst/>
                <a:latin typeface="Calibri" panose="020F0502020204030204" pitchFamily="34" charset="0"/>
              </a:rPr>
            </a:br>
            <a:r>
              <a:rPr lang="en-US" b="0" i="0" u="none" strike="noStrike" dirty="0">
                <a:solidFill>
                  <a:srgbClr val="000000"/>
                </a:solidFill>
                <a:effectLst/>
                <a:latin typeface="Calibri" panose="020F0502020204030204" pitchFamily="34" charset="0"/>
              </a:rPr>
              <a:t>(Age 11–14)</a:t>
            </a:r>
            <a:endParaRPr lang="en-CA" dirty="0"/>
          </a:p>
        </p:txBody>
      </p:sp>
      <p:sp>
        <p:nvSpPr>
          <p:cNvPr id="4" name="TextBox 3">
            <a:extLst>
              <a:ext uri="{FF2B5EF4-FFF2-40B4-BE49-F238E27FC236}">
                <a16:creationId xmlns:a16="http://schemas.microsoft.com/office/drawing/2014/main" id="{ADF41F26-E01C-47B2-9276-BF8D096D4C9D}"/>
              </a:ext>
            </a:extLst>
          </p:cNvPr>
          <p:cNvSpPr txBox="1"/>
          <p:nvPr/>
        </p:nvSpPr>
        <p:spPr>
          <a:xfrm>
            <a:off x="8412475" y="1700925"/>
            <a:ext cx="3434296" cy="3970318"/>
          </a:xfrm>
          <a:prstGeom prst="rect">
            <a:avLst/>
          </a:prstGeom>
          <a:noFill/>
        </p:spPr>
        <p:txBody>
          <a:bodyPr wrap="square" rtlCol="0">
            <a:spAutoFit/>
          </a:bodyPr>
          <a:lstStyle/>
          <a:p>
            <a:r>
              <a:rPr lang="en-CA" b="1" dirty="0"/>
              <a:t>L</a:t>
            </a:r>
            <a:r>
              <a:rPr lang="en-CA" sz="1800" b="1" dirty="0"/>
              <a:t>earn about:</a:t>
            </a:r>
            <a:br>
              <a:rPr lang="en-CA" sz="1800" dirty="0"/>
            </a:br>
            <a:r>
              <a:rPr lang="en-CA" sz="1800" dirty="0"/>
              <a:t>Developing independence, increasing self-confidence and </a:t>
            </a:r>
            <a:br>
              <a:rPr lang="en-CA" sz="1800" dirty="0"/>
            </a:br>
            <a:r>
              <a:rPr lang="en-CA" sz="1800" dirty="0"/>
              <a:t>in-depth planning</a:t>
            </a:r>
          </a:p>
          <a:p>
            <a:br>
              <a:rPr lang="en-CA" sz="1800" dirty="0"/>
            </a:br>
            <a:r>
              <a:rPr lang="en-CA" sz="1800" b="1" dirty="0"/>
              <a:t>The lingo: </a:t>
            </a:r>
          </a:p>
          <a:p>
            <a:pPr marL="285750" indent="-285750">
              <a:buFont typeface="Arial" panose="020B0604020202020204" pitchFamily="34" charset="0"/>
              <a:buChar char="•"/>
            </a:pPr>
            <a:r>
              <a:rPr lang="en-CA" sz="1800" i="1" dirty="0"/>
              <a:t>Troop</a:t>
            </a:r>
            <a:r>
              <a:rPr lang="en-CA" sz="1800" dirty="0"/>
              <a:t> = a team</a:t>
            </a:r>
          </a:p>
          <a:p>
            <a:pPr marL="285750" indent="-285750">
              <a:buFont typeface="Arial" panose="020B0604020202020204" pitchFamily="34" charset="0"/>
              <a:buChar char="•"/>
            </a:pPr>
            <a:r>
              <a:rPr lang="en-CA" sz="1800" dirty="0"/>
              <a:t>The </a:t>
            </a:r>
            <a:r>
              <a:rPr lang="en-CA" sz="1800" i="1" dirty="0"/>
              <a:t>Troop</a:t>
            </a:r>
            <a:r>
              <a:rPr lang="en-CA" sz="1800" dirty="0"/>
              <a:t> is broken up into small teams = </a:t>
            </a:r>
            <a:r>
              <a:rPr lang="en-CA" sz="1800" i="1" dirty="0"/>
              <a:t>Patrols</a:t>
            </a:r>
            <a:r>
              <a:rPr lang="en-CA" sz="1800" dirty="0"/>
              <a:t>. </a:t>
            </a:r>
          </a:p>
          <a:p>
            <a:pPr marL="285750" indent="-285750">
              <a:buFont typeface="Arial" panose="020B0604020202020204" pitchFamily="34" charset="0"/>
              <a:buChar char="•"/>
            </a:pPr>
            <a:r>
              <a:rPr lang="en-CA" sz="1800" dirty="0"/>
              <a:t>Each </a:t>
            </a:r>
            <a:r>
              <a:rPr lang="en-CA" sz="1800" i="1" dirty="0"/>
              <a:t>Patrol</a:t>
            </a:r>
            <a:r>
              <a:rPr lang="en-CA" sz="1800" dirty="0"/>
              <a:t> has a designated Scout (typically a 3</a:t>
            </a:r>
            <a:r>
              <a:rPr lang="en-CA" sz="1800" baseline="30000" dirty="0"/>
              <a:t>rd</a:t>
            </a:r>
            <a:r>
              <a:rPr lang="en-CA" sz="1800" dirty="0"/>
              <a:t> year Scout “</a:t>
            </a:r>
            <a:r>
              <a:rPr lang="en-CA" sz="1800" i="1" dirty="0"/>
              <a:t>Patrol Leader</a:t>
            </a:r>
            <a:r>
              <a:rPr lang="en-CA" sz="1800" dirty="0"/>
              <a:t>”) to help guide them, along with the Scouters. </a:t>
            </a:r>
          </a:p>
          <a:p>
            <a:endParaRPr lang="en-CA" dirty="0"/>
          </a:p>
        </p:txBody>
      </p:sp>
      <p:sp>
        <p:nvSpPr>
          <p:cNvPr id="7" name="Rectangle 6">
            <a:extLst>
              <a:ext uri="{FF2B5EF4-FFF2-40B4-BE49-F238E27FC236}">
                <a16:creationId xmlns:a16="http://schemas.microsoft.com/office/drawing/2014/main" id="{78EDE99E-218B-B347-BCD8-F9AB36B8643D}"/>
              </a:ext>
            </a:extLst>
          </p:cNvPr>
          <p:cNvSpPr/>
          <p:nvPr/>
        </p:nvSpPr>
        <p:spPr>
          <a:xfrm>
            <a:off x="8146474" y="117763"/>
            <a:ext cx="3948545" cy="6650183"/>
          </a:xfrm>
          <a:prstGeom prst="rect">
            <a:avLst/>
          </a:prstGeom>
          <a:noFill/>
          <a:ln w="38100">
            <a:solidFill>
              <a:srgbClr val="70B149"/>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2A7B779-E39E-8148-A4AB-824B435F20CE}"/>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103979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B33682-81D8-DA46-BE5C-A377988D32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B4E969E-21DD-46B7-BD1C-5B0FFAF740A2}"/>
              </a:ext>
            </a:extLst>
          </p:cNvPr>
          <p:cNvSpPr txBox="1"/>
          <p:nvPr/>
        </p:nvSpPr>
        <p:spPr>
          <a:xfrm>
            <a:off x="8711603" y="654469"/>
            <a:ext cx="2853222" cy="1387559"/>
          </a:xfrm>
          <a:prstGeom prst="rect">
            <a:avLst/>
          </a:prstGeom>
          <a:noFill/>
        </p:spPr>
        <p:txBody>
          <a:bodyPr wrap="square" rtlCol="0">
            <a:spAutoFit/>
          </a:bodyPr>
          <a:lstStyle/>
          <a:p>
            <a:pPr algn="ctr">
              <a:lnSpc>
                <a:spcPts val="3500"/>
              </a:lnSpc>
            </a:pPr>
            <a:r>
              <a:rPr lang="en-US" sz="4000" b="0" i="0" u="none" strike="noStrike" dirty="0">
                <a:solidFill>
                  <a:srgbClr val="000000"/>
                </a:solidFill>
                <a:effectLst/>
                <a:latin typeface="Calibri" panose="020F0502020204030204" pitchFamily="34" charset="0"/>
              </a:rPr>
              <a:t>Venturer</a:t>
            </a:r>
          </a:p>
          <a:p>
            <a:pPr algn="ctr">
              <a:lnSpc>
                <a:spcPts val="3500"/>
              </a:lnSpc>
            </a:pPr>
            <a:r>
              <a:rPr lang="en-US" sz="4000" dirty="0">
                <a:solidFill>
                  <a:srgbClr val="000000"/>
                </a:solidFill>
                <a:latin typeface="Calibri" panose="020F0502020204030204" pitchFamily="34" charset="0"/>
              </a:rPr>
              <a:t>Scouts</a:t>
            </a:r>
          </a:p>
          <a:p>
            <a:pPr algn="ctr">
              <a:lnSpc>
                <a:spcPts val="3500"/>
              </a:lnSpc>
            </a:pPr>
            <a:r>
              <a:rPr lang="en-US" b="0" i="0" u="none" strike="noStrike" dirty="0">
                <a:solidFill>
                  <a:srgbClr val="000000"/>
                </a:solidFill>
                <a:effectLst/>
                <a:latin typeface="Calibri" panose="020F0502020204030204" pitchFamily="34" charset="0"/>
              </a:rPr>
              <a:t>(Age 15–17)</a:t>
            </a:r>
            <a:endParaRPr lang="en-CA" dirty="0"/>
          </a:p>
        </p:txBody>
      </p:sp>
      <p:sp>
        <p:nvSpPr>
          <p:cNvPr id="4" name="TextBox 3">
            <a:extLst>
              <a:ext uri="{FF2B5EF4-FFF2-40B4-BE49-F238E27FC236}">
                <a16:creationId xmlns:a16="http://schemas.microsoft.com/office/drawing/2014/main" id="{ADF41F26-E01C-47B2-9276-BF8D096D4C9D}"/>
              </a:ext>
            </a:extLst>
          </p:cNvPr>
          <p:cNvSpPr txBox="1"/>
          <p:nvPr/>
        </p:nvSpPr>
        <p:spPr>
          <a:xfrm>
            <a:off x="8455115" y="2059719"/>
            <a:ext cx="3366197" cy="3493264"/>
          </a:xfrm>
          <a:prstGeom prst="rect">
            <a:avLst/>
          </a:prstGeom>
          <a:noFill/>
        </p:spPr>
        <p:txBody>
          <a:bodyPr wrap="square" rtlCol="0">
            <a:spAutoFit/>
          </a:bodyPr>
          <a:lstStyle/>
          <a:p>
            <a:pPr>
              <a:spcAft>
                <a:spcPts val="600"/>
              </a:spcAft>
            </a:pPr>
            <a:r>
              <a:rPr lang="en-US" b="1" dirty="0">
                <a:latin typeface="Calibri" panose="020F0502020204030204" pitchFamily="34" charset="0"/>
              </a:rPr>
              <a:t>D</a:t>
            </a:r>
            <a:r>
              <a:rPr lang="en-US" b="1" i="0" u="none" strike="noStrike" dirty="0">
                <a:effectLst/>
                <a:latin typeface="Calibri" panose="020F0502020204030204" pitchFamily="34" charset="0"/>
              </a:rPr>
              <a:t>iscover:</a:t>
            </a:r>
            <a:br>
              <a:rPr lang="en-US" b="0" i="0" u="none" strike="noStrike" dirty="0">
                <a:effectLst/>
                <a:latin typeface="Calibri" panose="020F0502020204030204" pitchFamily="34" charset="0"/>
              </a:rPr>
            </a:br>
            <a:r>
              <a:rPr lang="en-US" dirty="0">
                <a:latin typeface="Calibri" panose="020F0502020204030204" pitchFamily="34" charset="0"/>
              </a:rPr>
              <a:t>W</a:t>
            </a:r>
            <a:r>
              <a:rPr lang="en-US" b="0" i="0" u="none" strike="noStrike" dirty="0">
                <a:effectLst/>
                <a:latin typeface="Calibri" panose="020F0502020204030204" pitchFamily="34" charset="0"/>
              </a:rPr>
              <a:t>hat they’re capable of and how it connects with the communities in which they live—</a:t>
            </a:r>
            <a:r>
              <a:rPr lang="en-CA" sz="1800" dirty="0"/>
              <a:t>deepening their leadership &amp; resilience skills. </a:t>
            </a:r>
          </a:p>
          <a:p>
            <a:br>
              <a:rPr lang="en-CA" sz="1800" b="1" dirty="0"/>
            </a:br>
            <a:r>
              <a:rPr lang="en-CA" sz="1800" b="1" dirty="0"/>
              <a:t>The lingo: </a:t>
            </a:r>
          </a:p>
          <a:p>
            <a:pPr marL="285750" indent="-285750">
              <a:buFont typeface="Arial" panose="020B0604020202020204" pitchFamily="34" charset="0"/>
              <a:buChar char="•"/>
            </a:pPr>
            <a:r>
              <a:rPr lang="en-CA" sz="1800" i="1" dirty="0"/>
              <a:t>Venturer Company </a:t>
            </a:r>
            <a:r>
              <a:rPr lang="en-CA" sz="1800" dirty="0"/>
              <a:t>= </a:t>
            </a:r>
            <a:r>
              <a:rPr lang="en-CA" dirty="0"/>
              <a:t>a team </a:t>
            </a:r>
          </a:p>
          <a:p>
            <a:pPr marL="285750" indent="-285750">
              <a:buFont typeface="Arial" panose="020B0604020202020204" pitchFamily="34" charset="0"/>
              <a:buChar char="•"/>
            </a:pPr>
            <a:r>
              <a:rPr lang="en-CA" sz="1800" dirty="0"/>
              <a:t>The </a:t>
            </a:r>
            <a:r>
              <a:rPr lang="en-CA" sz="1800" i="1" dirty="0"/>
              <a:t>Company</a:t>
            </a:r>
            <a:r>
              <a:rPr lang="en-CA" sz="1800" dirty="0"/>
              <a:t> will designate a </a:t>
            </a:r>
            <a:r>
              <a:rPr lang="en-CA" sz="1800" i="1" dirty="0"/>
              <a:t>Youth Leadership Team </a:t>
            </a:r>
            <a:r>
              <a:rPr lang="en-CA" sz="1800" dirty="0"/>
              <a:t>from their members, to help guide </a:t>
            </a:r>
            <a:br>
              <a:rPr lang="en-CA" sz="1800" dirty="0"/>
            </a:br>
            <a:r>
              <a:rPr lang="en-CA" sz="1800" dirty="0"/>
              <a:t>them through the year.</a:t>
            </a:r>
            <a:endParaRPr lang="en-CA" dirty="0"/>
          </a:p>
        </p:txBody>
      </p:sp>
      <p:sp>
        <p:nvSpPr>
          <p:cNvPr id="7" name="Rectangle 6">
            <a:extLst>
              <a:ext uri="{FF2B5EF4-FFF2-40B4-BE49-F238E27FC236}">
                <a16:creationId xmlns:a16="http://schemas.microsoft.com/office/drawing/2014/main" id="{1E6F469E-BBD5-5046-8D4E-6564E5D9E567}"/>
              </a:ext>
            </a:extLst>
          </p:cNvPr>
          <p:cNvSpPr/>
          <p:nvPr/>
        </p:nvSpPr>
        <p:spPr>
          <a:xfrm>
            <a:off x="8163943" y="117763"/>
            <a:ext cx="3948545" cy="6650183"/>
          </a:xfrm>
          <a:prstGeom prst="rect">
            <a:avLst/>
          </a:prstGeom>
          <a:noFill/>
          <a:ln w="38100">
            <a:solidFill>
              <a:srgbClr val="0070C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E1E0E88-6DD0-9B45-8FCF-98B6C50BCDD1}"/>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394142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 person, boat&#10;&#10;Description automatically generated">
            <a:extLst>
              <a:ext uri="{FF2B5EF4-FFF2-40B4-BE49-F238E27FC236}">
                <a16:creationId xmlns:a16="http://schemas.microsoft.com/office/drawing/2014/main" id="{188E2D9F-AD45-0E43-A440-EC5E68CB3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DF41F26-E01C-47B2-9276-BF8D096D4C9D}"/>
              </a:ext>
            </a:extLst>
          </p:cNvPr>
          <p:cNvSpPr txBox="1"/>
          <p:nvPr/>
        </p:nvSpPr>
        <p:spPr>
          <a:xfrm>
            <a:off x="8386909" y="2103992"/>
            <a:ext cx="3467672" cy="3139321"/>
          </a:xfrm>
          <a:prstGeom prst="rect">
            <a:avLst/>
          </a:prstGeom>
          <a:noFill/>
        </p:spPr>
        <p:txBody>
          <a:bodyPr wrap="square" rtlCol="0">
            <a:spAutoFit/>
          </a:bodyPr>
          <a:lstStyle/>
          <a:p>
            <a:r>
              <a:rPr lang="en-CA" sz="1800" b="1" dirty="0"/>
              <a:t>Learn:</a:t>
            </a:r>
          </a:p>
          <a:p>
            <a:r>
              <a:rPr lang="en-CA" dirty="0"/>
              <a:t>To use self-discovery</a:t>
            </a:r>
            <a:r>
              <a:rPr lang="en-CA" sz="1800" dirty="0"/>
              <a:t>, adventure and abilities to progress through young adulthood.</a:t>
            </a:r>
          </a:p>
          <a:p>
            <a:br>
              <a:rPr lang="en-CA" sz="1800" dirty="0"/>
            </a:br>
            <a:r>
              <a:rPr lang="en-CA" sz="1800" b="1" dirty="0"/>
              <a:t>The lingo: </a:t>
            </a:r>
          </a:p>
          <a:p>
            <a:pPr marL="285750" indent="-285750">
              <a:buFont typeface="Arial" panose="020B0604020202020204" pitchFamily="34" charset="0"/>
              <a:buChar char="•"/>
            </a:pPr>
            <a:r>
              <a:rPr lang="en-CA" sz="1800" i="1" dirty="0"/>
              <a:t>Crew</a:t>
            </a:r>
            <a:r>
              <a:rPr lang="en-CA" sz="1800" dirty="0"/>
              <a:t> = </a:t>
            </a:r>
            <a:r>
              <a:rPr lang="en-CA" dirty="0"/>
              <a:t>a team</a:t>
            </a:r>
          </a:p>
          <a:p>
            <a:pPr marL="285750" indent="-285750">
              <a:buFont typeface="Arial" panose="020B0604020202020204" pitchFamily="34" charset="0"/>
              <a:buChar char="•"/>
            </a:pPr>
            <a:r>
              <a:rPr lang="en-US" dirty="0"/>
              <a:t>Each </a:t>
            </a:r>
            <a:r>
              <a:rPr lang="en-US" i="1" dirty="0"/>
              <a:t>Crew</a:t>
            </a:r>
            <a:r>
              <a:rPr lang="en-US" dirty="0"/>
              <a:t> will designate </a:t>
            </a:r>
            <a:r>
              <a:rPr lang="en-CA" sz="1800" dirty="0"/>
              <a:t>a participant leadership team to </a:t>
            </a:r>
            <a:br>
              <a:rPr lang="en-CA" sz="1800" dirty="0"/>
            </a:br>
            <a:r>
              <a:rPr lang="en-CA" sz="1800" dirty="0"/>
              <a:t>help them function and plan through the year. </a:t>
            </a:r>
          </a:p>
        </p:txBody>
      </p:sp>
      <p:sp>
        <p:nvSpPr>
          <p:cNvPr id="2" name="TextBox 1">
            <a:extLst>
              <a:ext uri="{FF2B5EF4-FFF2-40B4-BE49-F238E27FC236}">
                <a16:creationId xmlns:a16="http://schemas.microsoft.com/office/drawing/2014/main" id="{9B4E969E-21DD-46B7-BD1C-5B0FFAF740A2}"/>
              </a:ext>
            </a:extLst>
          </p:cNvPr>
          <p:cNvSpPr txBox="1"/>
          <p:nvPr/>
        </p:nvSpPr>
        <p:spPr>
          <a:xfrm>
            <a:off x="8386909" y="1001469"/>
            <a:ext cx="3341776" cy="826508"/>
          </a:xfrm>
          <a:prstGeom prst="rect">
            <a:avLst/>
          </a:prstGeom>
          <a:noFill/>
        </p:spPr>
        <p:txBody>
          <a:bodyPr wrap="square" rtlCol="0">
            <a:spAutoFit/>
          </a:bodyPr>
          <a:lstStyle/>
          <a:p>
            <a:pPr algn="ctr">
              <a:lnSpc>
                <a:spcPts val="3000"/>
              </a:lnSpc>
            </a:pPr>
            <a:r>
              <a:rPr lang="en-US" sz="4000" b="0" i="0" u="none" strike="noStrike" dirty="0">
                <a:solidFill>
                  <a:srgbClr val="000000"/>
                </a:solidFill>
                <a:effectLst/>
                <a:latin typeface="Calibri" panose="020F0502020204030204" pitchFamily="34" charset="0"/>
              </a:rPr>
              <a:t>Rover Scouts </a:t>
            </a:r>
            <a:br>
              <a:rPr lang="en-US" b="0" i="0" u="none" strike="noStrike" dirty="0">
                <a:solidFill>
                  <a:srgbClr val="000000"/>
                </a:solidFill>
                <a:effectLst/>
                <a:latin typeface="Calibri" panose="020F0502020204030204" pitchFamily="34" charset="0"/>
              </a:rPr>
            </a:br>
            <a:r>
              <a:rPr lang="en-US" b="0" i="0" u="none" strike="noStrike" dirty="0">
                <a:solidFill>
                  <a:srgbClr val="000000"/>
                </a:solidFill>
                <a:effectLst/>
                <a:latin typeface="Calibri" panose="020F0502020204030204" pitchFamily="34" charset="0"/>
              </a:rPr>
              <a:t>(Age 18–</a:t>
            </a:r>
            <a:r>
              <a:rPr lang="en-US" dirty="0">
                <a:solidFill>
                  <a:srgbClr val="000000"/>
                </a:solidFill>
                <a:latin typeface="Calibri" panose="020F0502020204030204" pitchFamily="34" charset="0"/>
              </a:rPr>
              <a:t>26</a:t>
            </a:r>
            <a:r>
              <a:rPr lang="en-US" b="0" i="0" u="none" strike="noStrike" dirty="0">
                <a:solidFill>
                  <a:srgbClr val="000000"/>
                </a:solidFill>
                <a:effectLst/>
                <a:latin typeface="Calibri" panose="020F0502020204030204" pitchFamily="34" charset="0"/>
              </a:rPr>
              <a:t>)</a:t>
            </a:r>
            <a:endParaRPr lang="en-CA" dirty="0"/>
          </a:p>
        </p:txBody>
      </p:sp>
      <p:sp>
        <p:nvSpPr>
          <p:cNvPr id="7" name="Rectangle 6">
            <a:extLst>
              <a:ext uri="{FF2B5EF4-FFF2-40B4-BE49-F238E27FC236}">
                <a16:creationId xmlns:a16="http://schemas.microsoft.com/office/drawing/2014/main" id="{A5543A3B-8AF8-1846-B4A5-AEBD6EC863D1}"/>
              </a:ext>
            </a:extLst>
          </p:cNvPr>
          <p:cNvSpPr/>
          <p:nvPr/>
        </p:nvSpPr>
        <p:spPr>
          <a:xfrm>
            <a:off x="8146474" y="117763"/>
            <a:ext cx="3948545" cy="6650183"/>
          </a:xfrm>
          <a:prstGeom prst="rect">
            <a:avLst/>
          </a:prstGeom>
          <a:noFill/>
          <a:ln w="38100">
            <a:solidFill>
              <a:srgbClr val="C0000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411DAB9-CDFA-2142-8A0A-686E3C164FA4}"/>
              </a:ext>
            </a:extLst>
          </p:cNvPr>
          <p:cNvPicPr>
            <a:picLocks noChangeAspect="1"/>
          </p:cNvPicPr>
          <p:nvPr/>
        </p:nvPicPr>
        <p:blipFill rotWithShape="1">
          <a:blip r:embed="rId3">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Tree>
    <p:extLst>
      <p:ext uri="{BB962C8B-B14F-4D97-AF65-F5344CB8AC3E}">
        <p14:creationId xmlns:p14="http://schemas.microsoft.com/office/powerpoint/2010/main" val="228849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9B46445-4FAD-864B-88E6-72A9E93708E6}"/>
              </a:ext>
            </a:extLst>
          </p:cNvPr>
          <p:cNvSpPr/>
          <p:nvPr/>
        </p:nvSpPr>
        <p:spPr>
          <a:xfrm>
            <a:off x="0" y="0"/>
            <a:ext cx="12192000" cy="14173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18F46E3-B2B3-9D49-8915-A38D66D0E7E9}"/>
              </a:ext>
            </a:extLst>
          </p:cNvPr>
          <p:cNvSpPr txBox="1"/>
          <p:nvPr/>
        </p:nvSpPr>
        <p:spPr>
          <a:xfrm>
            <a:off x="1261956" y="112997"/>
            <a:ext cx="9334029" cy="1015663"/>
          </a:xfrm>
          <a:prstGeom prst="rect">
            <a:avLst/>
          </a:prstGeom>
          <a:noFill/>
        </p:spPr>
        <p:txBody>
          <a:bodyPr wrap="none" rtlCol="0">
            <a:spAutoFit/>
          </a:bodyPr>
          <a:lstStyle/>
          <a:p>
            <a:pPr algn="ctr"/>
            <a:r>
              <a:rPr lang="en-CA" sz="3000" dirty="0">
                <a:solidFill>
                  <a:schemeClr val="bg1"/>
                </a:solidFill>
                <a:latin typeface="Calibri" panose="020F0502020204030204" pitchFamily="34" charset="0"/>
                <a:cs typeface="Calibri" panose="020F0502020204030204" pitchFamily="34" charset="0"/>
              </a:rPr>
              <a:t>How does our program develop </a:t>
            </a:r>
            <a:r>
              <a:rPr lang="en-US" sz="3000" b="0" i="0" dirty="0">
                <a:solidFill>
                  <a:schemeClr val="bg1"/>
                </a:solidFill>
                <a:effectLst/>
                <a:latin typeface="Calibri" panose="020F0502020204030204" pitchFamily="34" charset="0"/>
                <a:cs typeface="Calibri" panose="020F0502020204030204" pitchFamily="34" charset="0"/>
              </a:rPr>
              <a:t>youth to make a </a:t>
            </a:r>
            <a:br>
              <a:rPr lang="en-US" sz="3000" b="0" i="0" dirty="0">
                <a:solidFill>
                  <a:schemeClr val="bg1"/>
                </a:solidFill>
                <a:effectLst/>
                <a:latin typeface="Calibri" panose="020F0502020204030204" pitchFamily="34" charset="0"/>
                <a:cs typeface="Calibri" panose="020F0502020204030204" pitchFamily="34" charset="0"/>
              </a:rPr>
            </a:br>
            <a:r>
              <a:rPr lang="en-US" sz="3000" b="0" i="0" dirty="0">
                <a:solidFill>
                  <a:schemeClr val="bg1"/>
                </a:solidFill>
                <a:effectLst/>
                <a:latin typeface="Calibri" panose="020F0502020204030204" pitchFamily="34" charset="0"/>
                <a:cs typeface="Calibri" panose="020F0502020204030204" pitchFamily="34" charset="0"/>
              </a:rPr>
              <a:t>meaningful contribution towards creating a better world?</a:t>
            </a:r>
            <a:r>
              <a:rPr lang="en-CA" sz="3000" dirty="0">
                <a:solidFill>
                  <a:schemeClr val="bg1"/>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1A901342-5BAD-934C-B3BD-14DD24CF9BC4}"/>
              </a:ext>
            </a:extLst>
          </p:cNvPr>
          <p:cNvSpPr txBox="1"/>
          <p:nvPr/>
        </p:nvSpPr>
        <p:spPr>
          <a:xfrm>
            <a:off x="1897601" y="4894885"/>
            <a:ext cx="8396797" cy="1579920"/>
          </a:xfrm>
          <a:prstGeom prst="rect">
            <a:avLst/>
          </a:prstGeom>
          <a:noFill/>
        </p:spPr>
        <p:txBody>
          <a:bodyPr wrap="square" rtlCol="0">
            <a:spAutoFit/>
          </a:bodyPr>
          <a:lstStyle/>
          <a:p>
            <a:pPr>
              <a:spcAft>
                <a:spcPts val="800"/>
              </a:spcAft>
            </a:pPr>
            <a:r>
              <a:rPr lang="en-US" b="1" dirty="0"/>
              <a:t>Scouting Youth pave their own path</a:t>
            </a:r>
            <a:r>
              <a:rPr lang="en-US" b="1" i="0" dirty="0">
                <a:solidFill>
                  <a:srgbClr val="000000"/>
                </a:solidFill>
                <a:effectLst/>
                <a:latin typeface="BlissLight"/>
              </a:rPr>
              <a:t> </a:t>
            </a:r>
            <a:r>
              <a:rPr lang="en-US" b="0" i="0" dirty="0">
                <a:solidFill>
                  <a:srgbClr val="000000"/>
                </a:solidFill>
                <a:effectLst/>
                <a:latin typeface="BlissLight"/>
              </a:rPr>
              <a:t>to outdoor adventure and fun by setting their own goals, creating organized plans to achieve these goals and collectively reflecting on their experiences and personal development. </a:t>
            </a:r>
            <a:endParaRPr lang="en-US" dirty="0">
              <a:solidFill>
                <a:srgbClr val="000000"/>
              </a:solidFill>
              <a:latin typeface="BlissLight"/>
            </a:endParaRPr>
          </a:p>
          <a:p>
            <a:pPr algn="l"/>
            <a:r>
              <a:rPr lang="en-US" b="0" i="0" dirty="0">
                <a:solidFill>
                  <a:srgbClr val="000000"/>
                </a:solidFill>
                <a:effectLst/>
                <a:latin typeface="BlissLight"/>
              </a:rPr>
              <a:t>Along the way, youth are surrounded by committed and passionate Scouters who create </a:t>
            </a:r>
            <a:r>
              <a:rPr lang="en-US" b="1" i="0" dirty="0">
                <a:solidFill>
                  <a:srgbClr val="000000"/>
                </a:solidFill>
                <a:effectLst/>
                <a:latin typeface="BlissLight"/>
              </a:rPr>
              <a:t>a safe and inclusive environment for youth </a:t>
            </a:r>
            <a:r>
              <a:rPr lang="en-US" b="0" i="0" dirty="0">
                <a:solidFill>
                  <a:srgbClr val="000000"/>
                </a:solidFill>
                <a:effectLst/>
                <a:latin typeface="BlissLight"/>
              </a:rPr>
              <a:t>to discover the best in themselves.</a:t>
            </a:r>
            <a:endParaRPr lang="en-CA" dirty="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B483DE42-2686-5247-8DF6-6B40A8C6C59B}"/>
              </a:ext>
            </a:extLst>
          </p:cNvPr>
          <p:cNvPicPr>
            <a:picLocks noChangeAspect="1"/>
          </p:cNvPicPr>
          <p:nvPr/>
        </p:nvPicPr>
        <p:blipFill rotWithShape="1">
          <a:blip r:embed="rId2">
            <a:extLst>
              <a:ext uri="{28A0092B-C50C-407E-A947-70E740481C1C}">
                <a14:useLocalDpi xmlns:a14="http://schemas.microsoft.com/office/drawing/2010/main" val="0"/>
              </a:ext>
            </a:extLst>
          </a:blip>
          <a:srcRect b="16090"/>
          <a:stretch/>
        </p:blipFill>
        <p:spPr>
          <a:xfrm>
            <a:off x="10687074" y="5552983"/>
            <a:ext cx="1323150" cy="1008000"/>
          </a:xfrm>
          <a:prstGeom prst="rect">
            <a:avLst/>
          </a:prstGeom>
        </p:spPr>
      </p:pic>
      <p:sp>
        <p:nvSpPr>
          <p:cNvPr id="27" name="Rounded Rectangle 26">
            <a:extLst>
              <a:ext uri="{FF2B5EF4-FFF2-40B4-BE49-F238E27FC236}">
                <a16:creationId xmlns:a16="http://schemas.microsoft.com/office/drawing/2014/main" id="{0D1CEB7A-E782-0145-BC9B-42A29C92745F}"/>
              </a:ext>
            </a:extLst>
          </p:cNvPr>
          <p:cNvSpPr/>
          <p:nvPr/>
        </p:nvSpPr>
        <p:spPr>
          <a:xfrm>
            <a:off x="6256197" y="1241657"/>
            <a:ext cx="3658644" cy="27780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069B1F8C-C969-EB46-8C95-C686E389B08F}"/>
              </a:ext>
            </a:extLst>
          </p:cNvPr>
          <p:cNvSpPr/>
          <p:nvPr/>
        </p:nvSpPr>
        <p:spPr>
          <a:xfrm>
            <a:off x="2002249" y="1241657"/>
            <a:ext cx="3658644" cy="2778024"/>
          </a:xfrm>
          <a:prstGeom prst="roundRect">
            <a:avLst/>
          </a:prstGeom>
          <a:solidFill>
            <a:srgbClr val="70B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169FB9-1227-B743-A1BE-99F69A29A490}"/>
              </a:ext>
            </a:extLst>
          </p:cNvPr>
          <p:cNvSpPr txBox="1"/>
          <p:nvPr/>
        </p:nvSpPr>
        <p:spPr>
          <a:xfrm>
            <a:off x="2373126" y="1346315"/>
            <a:ext cx="2916889" cy="707886"/>
          </a:xfrm>
          <a:prstGeom prst="rect">
            <a:avLst/>
          </a:prstGeom>
          <a:noFill/>
        </p:spPr>
        <p:txBody>
          <a:bodyPr wrap="none" rtlCol="0">
            <a:spAutoFit/>
          </a:bodyPr>
          <a:lstStyle/>
          <a:p>
            <a:pPr algn="ctr"/>
            <a:r>
              <a:rPr lang="en-CA" sz="2000" b="1" dirty="0">
                <a:solidFill>
                  <a:schemeClr val="bg1"/>
                </a:solidFill>
                <a:latin typeface="Calibri" panose="020F0502020204030204" pitchFamily="34" charset="0"/>
                <a:cs typeface="Calibri" panose="020F0502020204030204" pitchFamily="34" charset="0"/>
              </a:rPr>
              <a:t>Outdoor Adventure Skills </a:t>
            </a:r>
            <a:br>
              <a:rPr lang="en-CA" sz="2000" b="1" dirty="0">
                <a:solidFill>
                  <a:schemeClr val="bg1"/>
                </a:solidFill>
                <a:latin typeface="Calibri" panose="020F0502020204030204" pitchFamily="34" charset="0"/>
                <a:cs typeface="Calibri" panose="020F0502020204030204" pitchFamily="34" charset="0"/>
              </a:rPr>
            </a:br>
            <a:r>
              <a:rPr lang="en-CA" sz="2000" b="1" dirty="0">
                <a:solidFill>
                  <a:schemeClr val="bg1"/>
                </a:solidFill>
                <a:latin typeface="Calibri" panose="020F0502020204030204" pitchFamily="34" charset="0"/>
                <a:cs typeface="Calibri" panose="020F0502020204030204" pitchFamily="34" charset="0"/>
              </a:rPr>
              <a:t>Badges</a:t>
            </a:r>
          </a:p>
        </p:txBody>
      </p:sp>
      <p:sp>
        <p:nvSpPr>
          <p:cNvPr id="4" name="TextBox 3">
            <a:extLst>
              <a:ext uri="{FF2B5EF4-FFF2-40B4-BE49-F238E27FC236}">
                <a16:creationId xmlns:a16="http://schemas.microsoft.com/office/drawing/2014/main" id="{146B44B1-AB1F-E94F-875B-BD0AAFA94A32}"/>
              </a:ext>
            </a:extLst>
          </p:cNvPr>
          <p:cNvSpPr txBox="1"/>
          <p:nvPr/>
        </p:nvSpPr>
        <p:spPr>
          <a:xfrm>
            <a:off x="6800324" y="1346315"/>
            <a:ext cx="2620782" cy="707886"/>
          </a:xfrm>
          <a:prstGeom prst="rect">
            <a:avLst/>
          </a:prstGeom>
          <a:noFill/>
        </p:spPr>
        <p:txBody>
          <a:bodyPr wrap="none" rtlCol="0">
            <a:spAutoFit/>
          </a:bodyPr>
          <a:lstStyle/>
          <a:p>
            <a:pPr algn="ctr"/>
            <a:r>
              <a:rPr lang="en-CA" sz="2000" b="1" dirty="0">
                <a:solidFill>
                  <a:schemeClr val="bg1"/>
                </a:solidFill>
                <a:latin typeface="Calibri" panose="020F0502020204030204" pitchFamily="34" charset="0"/>
                <a:cs typeface="Calibri" panose="020F0502020204030204" pitchFamily="34" charset="0"/>
              </a:rPr>
              <a:t>Personal Achievement </a:t>
            </a:r>
            <a:br>
              <a:rPr lang="en-CA" sz="2000" b="1" dirty="0">
                <a:solidFill>
                  <a:schemeClr val="bg1"/>
                </a:solidFill>
                <a:latin typeface="Calibri" panose="020F0502020204030204" pitchFamily="34" charset="0"/>
                <a:cs typeface="Calibri" panose="020F0502020204030204" pitchFamily="34" charset="0"/>
              </a:rPr>
            </a:br>
            <a:r>
              <a:rPr lang="en-CA" sz="2000" b="1" dirty="0">
                <a:solidFill>
                  <a:schemeClr val="bg1"/>
                </a:solidFill>
                <a:latin typeface="Calibri" panose="020F0502020204030204" pitchFamily="34" charset="0"/>
                <a:cs typeface="Calibri" panose="020F0502020204030204" pitchFamily="34" charset="0"/>
              </a:rPr>
              <a:t>Badges</a:t>
            </a:r>
          </a:p>
        </p:txBody>
      </p:sp>
      <p:sp>
        <p:nvSpPr>
          <p:cNvPr id="5" name="TextBox 4">
            <a:extLst>
              <a:ext uri="{FF2B5EF4-FFF2-40B4-BE49-F238E27FC236}">
                <a16:creationId xmlns:a16="http://schemas.microsoft.com/office/drawing/2014/main" id="{0497935B-9E7C-1446-A332-DFB0E9191567}"/>
              </a:ext>
            </a:extLst>
          </p:cNvPr>
          <p:cNvSpPr txBox="1"/>
          <p:nvPr/>
        </p:nvSpPr>
        <p:spPr>
          <a:xfrm>
            <a:off x="2667440" y="2126391"/>
            <a:ext cx="2305246" cy="369332"/>
          </a:xfrm>
          <a:prstGeom prst="rect">
            <a:avLst/>
          </a:prstGeom>
          <a:noFill/>
        </p:spPr>
        <p:txBody>
          <a:bodyPr wrap="none" rtlCol="0">
            <a:spAutoFit/>
          </a:bodyPr>
          <a:lstStyle/>
          <a:p>
            <a:pPr marL="285750" indent="-285750">
              <a:buFont typeface="Arial" panose="020B0604020202020204" pitchFamily="34" charset="0"/>
              <a:buChar char="•"/>
            </a:pPr>
            <a:r>
              <a:rPr lang="en-CA" dirty="0">
                <a:solidFill>
                  <a:schemeClr val="bg1"/>
                </a:solidFill>
                <a:latin typeface="Calibri" panose="020F0502020204030204" pitchFamily="34" charset="0"/>
                <a:cs typeface="Calibri" panose="020F0502020204030204" pitchFamily="34" charset="0"/>
              </a:rPr>
              <a:t>9 skills with 9 levels</a:t>
            </a:r>
          </a:p>
        </p:txBody>
      </p:sp>
      <p:sp>
        <p:nvSpPr>
          <p:cNvPr id="6" name="TextBox 5">
            <a:extLst>
              <a:ext uri="{FF2B5EF4-FFF2-40B4-BE49-F238E27FC236}">
                <a16:creationId xmlns:a16="http://schemas.microsoft.com/office/drawing/2014/main" id="{7C069F89-CF27-9B48-BBB3-CEE18589401B}"/>
              </a:ext>
            </a:extLst>
          </p:cNvPr>
          <p:cNvSpPr txBox="1"/>
          <p:nvPr/>
        </p:nvSpPr>
        <p:spPr>
          <a:xfrm>
            <a:off x="6581963" y="1984338"/>
            <a:ext cx="3057504" cy="646331"/>
          </a:xfrm>
          <a:prstGeom prst="rect">
            <a:avLst/>
          </a:prstGeom>
          <a:noFill/>
        </p:spPr>
        <p:txBody>
          <a:bodyPr wrap="none" rtlCol="0">
            <a:spAutoFit/>
          </a:bodyPr>
          <a:lstStyle/>
          <a:p>
            <a:pPr marL="285750" indent="-285750">
              <a:buFont typeface="Arial" panose="020B0604020202020204" pitchFamily="34" charset="0"/>
              <a:buChar char="•"/>
            </a:pPr>
            <a:r>
              <a:rPr lang="en-CA" dirty="0">
                <a:solidFill>
                  <a:schemeClr val="bg1"/>
                </a:solidFill>
                <a:latin typeface="Calibri" panose="020F0502020204030204" pitchFamily="34" charset="0"/>
                <a:cs typeface="Calibri" panose="020F0502020204030204" pitchFamily="34" charset="0"/>
              </a:rPr>
              <a:t>Set by youth</a:t>
            </a:r>
          </a:p>
          <a:p>
            <a:pPr marL="285750" indent="-285750">
              <a:buFont typeface="Arial" panose="020B0604020202020204" pitchFamily="34" charset="0"/>
              <a:buChar char="•"/>
            </a:pPr>
            <a:r>
              <a:rPr lang="en-CA" dirty="0">
                <a:solidFill>
                  <a:schemeClr val="bg1"/>
                </a:solidFill>
                <a:latin typeface="Calibri" panose="020F0502020204030204" pitchFamily="34" charset="0"/>
                <a:cs typeface="Calibri" panose="020F0502020204030204" pitchFamily="34" charset="0"/>
              </a:rPr>
              <a:t>Based on personal interests</a:t>
            </a:r>
          </a:p>
        </p:txBody>
      </p:sp>
      <p:pic>
        <p:nvPicPr>
          <p:cNvPr id="20" name="Picture 19">
            <a:extLst>
              <a:ext uri="{FF2B5EF4-FFF2-40B4-BE49-F238E27FC236}">
                <a16:creationId xmlns:a16="http://schemas.microsoft.com/office/drawing/2014/main" id="{AEA5F2F9-E2F9-474F-8342-4804C2A9FF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4456" y="2654115"/>
            <a:ext cx="2541741" cy="2087257"/>
          </a:xfrm>
          <a:prstGeom prst="rect">
            <a:avLst/>
          </a:prstGeom>
        </p:spPr>
      </p:pic>
      <p:pic>
        <p:nvPicPr>
          <p:cNvPr id="30" name="Picture 29">
            <a:extLst>
              <a:ext uri="{FF2B5EF4-FFF2-40B4-BE49-F238E27FC236}">
                <a16:creationId xmlns:a16="http://schemas.microsoft.com/office/drawing/2014/main" id="{99DEEFC5-D54F-E643-81CC-07FA7714CA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36631" y="2700118"/>
            <a:ext cx="2497864" cy="2087257"/>
          </a:xfrm>
          <a:prstGeom prst="rect">
            <a:avLst/>
          </a:prstGeom>
        </p:spPr>
      </p:pic>
    </p:spTree>
    <p:extLst>
      <p:ext uri="{BB962C8B-B14F-4D97-AF65-F5344CB8AC3E}">
        <p14:creationId xmlns:p14="http://schemas.microsoft.com/office/powerpoint/2010/main" val="2503055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21AA0C6E2C684AB363BCF34BEDE193" ma:contentTypeVersion="12" ma:contentTypeDescription="Create a new document." ma:contentTypeScope="" ma:versionID="4e49995469cc966d6b6470dd669ce4c9">
  <xsd:schema xmlns:xsd="http://www.w3.org/2001/XMLSchema" xmlns:xs="http://www.w3.org/2001/XMLSchema" xmlns:p="http://schemas.microsoft.com/office/2006/metadata/properties" xmlns:ns2="91646cfd-f0df-4e31-86ef-cb3f05fee4d8" xmlns:ns3="62311daf-5e43-4b80-81e2-7da752cd74ec" targetNamespace="http://schemas.microsoft.com/office/2006/metadata/properties" ma:root="true" ma:fieldsID="1f10ff85fdabfdcae2fa900d2e2ee7f7" ns2:_="" ns3:_="">
    <xsd:import namespace="91646cfd-f0df-4e31-86ef-cb3f05fee4d8"/>
    <xsd:import namespace="62311daf-5e43-4b80-81e2-7da752cd7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46cfd-f0df-4e31-86ef-cb3f05fee4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11daf-5e43-4b80-81e2-7da752cd74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95A05-C7B8-4A01-886C-323FB19A63A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2D3596-27A1-46EC-8832-DFFD4E652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46cfd-f0df-4e31-86ef-cb3f05fee4d8"/>
    <ds:schemaRef ds:uri="62311daf-5e43-4b80-81e2-7da752cd74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EF28BE-179C-4723-AC1F-4B5EC0A43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12058</TotalTime>
  <Words>1437</Words>
  <Application>Microsoft Macintosh PowerPoint</Application>
  <PresentationFormat>Widescreen</PresentationFormat>
  <Paragraphs>125</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Bliss 2</vt:lpstr>
      <vt:lpstr>BlissLight</vt:lpstr>
      <vt:lpstr>Calibri</vt:lpstr>
      <vt:lpstr>Calibri Light</vt:lpstr>
      <vt:lpstr>Wingdings</vt:lpstr>
      <vt:lpstr>Office Theme</vt:lpstr>
      <vt:lpstr>Welcome to  ADVENTURE and FUN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Scouting 101 for Parents</dc:title>
  <dc:creator>Scout</dc:creator>
  <cp:lastModifiedBy>Svetlana Kurmeleva</cp:lastModifiedBy>
  <cp:revision>283</cp:revision>
  <cp:lastPrinted>2017-11-09T15:15:41Z</cp:lastPrinted>
  <dcterms:created xsi:type="dcterms:W3CDTF">2017-09-25T21:38:28Z</dcterms:created>
  <dcterms:modified xsi:type="dcterms:W3CDTF">2021-02-16T23:16:33Z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0x0101009E21AA0C6E2C684AB363BCF34BEDE193</vt:lpwstr>
  </property>
</Properties>
</file>